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3"/>
  </p:notesMasterIdLst>
  <p:sldIdLst>
    <p:sldId id="259" r:id="rId2"/>
  </p:sldIdLst>
  <p:sldSz cx="30275213" cy="42803763"/>
  <p:notesSz cx="6794500" cy="9931400"/>
  <p:defaultTextStyle>
    <a:defPPr>
      <a:defRPr lang="de-DE"/>
    </a:defPPr>
    <a:lvl1pPr marL="0" algn="l" defTabSz="3507611" rtl="0" eaLnBrk="1" latinLnBrk="0" hangingPunct="1">
      <a:defRPr sz="6905" kern="1200">
        <a:solidFill>
          <a:schemeClr val="tx1"/>
        </a:solidFill>
        <a:latin typeface="+mn-lt"/>
        <a:ea typeface="+mn-ea"/>
        <a:cs typeface="+mn-cs"/>
      </a:defRPr>
    </a:lvl1pPr>
    <a:lvl2pPr marL="1753806" algn="l" defTabSz="3507611" rtl="0" eaLnBrk="1" latinLnBrk="0" hangingPunct="1">
      <a:defRPr sz="6905" kern="1200">
        <a:solidFill>
          <a:schemeClr val="tx1"/>
        </a:solidFill>
        <a:latin typeface="+mn-lt"/>
        <a:ea typeface="+mn-ea"/>
        <a:cs typeface="+mn-cs"/>
      </a:defRPr>
    </a:lvl2pPr>
    <a:lvl3pPr marL="3507611" algn="l" defTabSz="3507611" rtl="0" eaLnBrk="1" latinLnBrk="0" hangingPunct="1">
      <a:defRPr sz="6905" kern="1200">
        <a:solidFill>
          <a:schemeClr val="tx1"/>
        </a:solidFill>
        <a:latin typeface="+mn-lt"/>
        <a:ea typeface="+mn-ea"/>
        <a:cs typeface="+mn-cs"/>
      </a:defRPr>
    </a:lvl3pPr>
    <a:lvl4pPr marL="5261418" algn="l" defTabSz="3507611" rtl="0" eaLnBrk="1" latinLnBrk="0" hangingPunct="1">
      <a:defRPr sz="6905" kern="1200">
        <a:solidFill>
          <a:schemeClr val="tx1"/>
        </a:solidFill>
        <a:latin typeface="+mn-lt"/>
        <a:ea typeface="+mn-ea"/>
        <a:cs typeface="+mn-cs"/>
      </a:defRPr>
    </a:lvl4pPr>
    <a:lvl5pPr marL="7015223" algn="l" defTabSz="3507611" rtl="0" eaLnBrk="1" latinLnBrk="0" hangingPunct="1">
      <a:defRPr sz="6905" kern="1200">
        <a:solidFill>
          <a:schemeClr val="tx1"/>
        </a:solidFill>
        <a:latin typeface="+mn-lt"/>
        <a:ea typeface="+mn-ea"/>
        <a:cs typeface="+mn-cs"/>
      </a:defRPr>
    </a:lvl5pPr>
    <a:lvl6pPr marL="8769029" algn="l" defTabSz="3507611" rtl="0" eaLnBrk="1" latinLnBrk="0" hangingPunct="1">
      <a:defRPr sz="6905" kern="1200">
        <a:solidFill>
          <a:schemeClr val="tx1"/>
        </a:solidFill>
        <a:latin typeface="+mn-lt"/>
        <a:ea typeface="+mn-ea"/>
        <a:cs typeface="+mn-cs"/>
      </a:defRPr>
    </a:lvl6pPr>
    <a:lvl7pPr marL="10522835" algn="l" defTabSz="3507611" rtl="0" eaLnBrk="1" latinLnBrk="0" hangingPunct="1">
      <a:defRPr sz="6905" kern="1200">
        <a:solidFill>
          <a:schemeClr val="tx1"/>
        </a:solidFill>
        <a:latin typeface="+mn-lt"/>
        <a:ea typeface="+mn-ea"/>
        <a:cs typeface="+mn-cs"/>
      </a:defRPr>
    </a:lvl7pPr>
    <a:lvl8pPr marL="12276641" algn="l" defTabSz="3507611" rtl="0" eaLnBrk="1" latinLnBrk="0" hangingPunct="1">
      <a:defRPr sz="6905" kern="1200">
        <a:solidFill>
          <a:schemeClr val="tx1"/>
        </a:solidFill>
        <a:latin typeface="+mn-lt"/>
        <a:ea typeface="+mn-ea"/>
        <a:cs typeface="+mn-cs"/>
      </a:defRPr>
    </a:lvl8pPr>
    <a:lvl9pPr marL="14030447" algn="l" defTabSz="3507611" rtl="0" eaLnBrk="1" latinLnBrk="0" hangingPunct="1">
      <a:defRPr sz="690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117" userDrawn="1">
          <p15:clr>
            <a:srgbClr val="A4A3A4"/>
          </p15:clr>
        </p15:guide>
        <p15:guide id="2" pos="963" userDrawn="1">
          <p15:clr>
            <a:srgbClr val="A4A3A4"/>
          </p15:clr>
        </p15:guide>
        <p15:guide id="3" pos="18108" userDrawn="1">
          <p15:clr>
            <a:srgbClr val="A4A3A4"/>
          </p15:clr>
        </p15:guide>
        <p15:guide id="4" pos="9536" userDrawn="1">
          <p15:clr>
            <a:srgbClr val="A4A3A4"/>
          </p15:clr>
        </p15:guide>
        <p15:guide id="5" orient="horz" pos="2259" userDrawn="1">
          <p15:clr>
            <a:srgbClr val="A4A3A4"/>
          </p15:clr>
        </p15:guide>
        <p15:guide id="6" pos="9150" userDrawn="1">
          <p15:clr>
            <a:srgbClr val="A4A3A4"/>
          </p15:clr>
        </p15:guide>
        <p15:guide id="8" pos="9898" userDrawn="1">
          <p15:clr>
            <a:srgbClr val="A4A3A4"/>
          </p15:clr>
        </p15:guide>
        <p15:guide id="9" orient="horz" pos="23902" userDrawn="1">
          <p15:clr>
            <a:srgbClr val="A4A3A4"/>
          </p15:clr>
        </p15:guide>
        <p15:guide id="10" orient="horz" pos="17587" userDrawn="1">
          <p15:clr>
            <a:srgbClr val="A4A3A4"/>
          </p15:clr>
        </p15:guide>
        <p15:guide id="11" orient="horz" pos="2595" userDrawn="1">
          <p15:clr>
            <a:srgbClr val="A4A3A4"/>
          </p15:clr>
        </p15:guide>
        <p15:guide id="12" orient="horz" pos="2518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5093"/>
    <a:srgbClr val="D8117D"/>
    <a:srgbClr val="E4E5E3"/>
    <a:srgbClr val="F9C623"/>
    <a:srgbClr val="856D1A"/>
    <a:srgbClr val="E7792B"/>
    <a:srgbClr val="7C4319"/>
    <a:srgbClr val="84BF41"/>
    <a:srgbClr val="005B2D"/>
    <a:srgbClr val="E46B9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060"/>
    <p:restoredTop sz="93878" autoAdjust="0"/>
  </p:normalViewPr>
  <p:slideViewPr>
    <p:cSldViewPr snapToGrid="0" snapToObjects="1" showGuides="1">
      <p:cViewPr>
        <p:scale>
          <a:sx n="75" d="100"/>
          <a:sy n="75" d="100"/>
        </p:scale>
        <p:origin x="54" y="-7398"/>
      </p:cViewPr>
      <p:guideLst>
        <p:guide orient="horz" pos="15117"/>
        <p:guide pos="963"/>
        <p:guide pos="18108"/>
        <p:guide pos="9536"/>
        <p:guide orient="horz" pos="2259"/>
        <p:guide pos="9150"/>
        <p:guide pos="9898"/>
        <p:guide orient="horz" pos="23902"/>
        <p:guide orient="horz" pos="17587"/>
        <p:guide orient="horz" pos="2595"/>
        <p:guide orient="horz" pos="2518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4283" cy="49829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48645" y="0"/>
            <a:ext cx="2944283" cy="49829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7CC831-A756-644D-BF6F-1383A71BB30D}" type="datetimeFigureOut">
              <a:rPr lang="de-DE" smtClean="0"/>
              <a:t>07.09.2017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2212975" y="1241425"/>
            <a:ext cx="2368550" cy="33512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450" y="4779486"/>
            <a:ext cx="5435600" cy="3910489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433107"/>
            <a:ext cx="2944283" cy="49829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48645" y="9433107"/>
            <a:ext cx="2944283" cy="49829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4C925B-2B27-5544-BA2C-F3387CA5345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5299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3507611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1pPr>
    <a:lvl2pPr marL="1753806" algn="l" defTabSz="3507611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2pPr>
    <a:lvl3pPr marL="3507611" algn="l" defTabSz="3507611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3pPr>
    <a:lvl4pPr marL="5261418" algn="l" defTabSz="3507611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4pPr>
    <a:lvl5pPr marL="7015223" algn="l" defTabSz="3507611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5pPr>
    <a:lvl6pPr marL="8769029" algn="l" defTabSz="3507611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6pPr>
    <a:lvl7pPr marL="10522835" algn="l" defTabSz="3507611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7pPr>
    <a:lvl8pPr marL="12276641" algn="l" defTabSz="3507611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8pPr>
    <a:lvl9pPr marL="14030447" algn="l" defTabSz="3507611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2212975" y="1241425"/>
            <a:ext cx="2368550" cy="3351213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4C925B-2B27-5544-BA2C-F3387CA53452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341242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081213" y="2279650"/>
            <a:ext cx="26112787" cy="8272463"/>
          </a:xfrm>
          <a:prstGeom prst="rect">
            <a:avLst/>
          </a:prstGeom>
        </p:spPr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5299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90073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771846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 6"/>
          <p:cNvPicPr/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508" y="1595589"/>
            <a:ext cx="7824446" cy="2059438"/>
          </a:xfrm>
          <a:prstGeom prst="rect">
            <a:avLst/>
          </a:prstGeom>
          <a:extLst>
            <a:ext uri="{FAA26D3D-D897-4be2-8F04-BA451C77F1D7}">
              <ma14:placeholderFlag xmlns:ma14="http://schemas.microsoft.com/office/mac/drawingml/2011/main" xmlns=""/>
            </a:ext>
          </a:extLst>
        </p:spPr>
      </p:pic>
      <p:pic>
        <p:nvPicPr>
          <p:cNvPr id="8" name="Bild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30864" y="749028"/>
            <a:ext cx="4194112" cy="3419404"/>
          </a:xfrm>
          <a:prstGeom prst="rect">
            <a:avLst/>
          </a:prstGeom>
        </p:spPr>
      </p:pic>
      <p:pic>
        <p:nvPicPr>
          <p:cNvPr id="9" name="Bild 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31778" y="1884151"/>
            <a:ext cx="1691210" cy="1149156"/>
          </a:xfrm>
          <a:prstGeom prst="rect">
            <a:avLst/>
          </a:prstGeom>
        </p:spPr>
      </p:pic>
      <p:pic>
        <p:nvPicPr>
          <p:cNvPr id="10" name="Bild 9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20947" y="40050567"/>
            <a:ext cx="1144950" cy="1007004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24567722" y="40051544"/>
            <a:ext cx="4220339" cy="1106026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/>
            </a:ext>
            <a:ext uri="{C572A759-6A51-4108-AA02-DFA0A04FC94B}">
              <ma14:wrappingTextBoxFlag xmlns:ma14="http://schemas.microsoft.com/office/mac/drawingml/2011/main" xmlns=""/>
            </a:ext>
          </a:extLst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20000"/>
              </a:lnSpc>
            </a:pPr>
            <a:r>
              <a:rPr lang="de-DE" sz="5090" dirty="0" err="1">
                <a:solidFill>
                  <a:srgbClr val="005AA9"/>
                </a:solidFill>
                <a:latin typeface="Cambria" charset="0"/>
                <a:ea typeface="Cambria" charset="0"/>
                <a:cs typeface="Cambria" charset="0"/>
              </a:rPr>
              <a:t>www.denbi.de</a:t>
            </a:r>
            <a:endParaRPr lang="de-DE" sz="5090" dirty="0">
              <a:solidFill>
                <a:srgbClr val="000000"/>
              </a:solidFill>
              <a:latin typeface="Cambria" charset="0"/>
              <a:ea typeface="Cambria" charset="0"/>
              <a:cs typeface="Cambria" charset="0"/>
            </a:endParaRPr>
          </a:p>
          <a:p>
            <a:pPr>
              <a:lnSpc>
                <a:spcPct val="120000"/>
              </a:lnSpc>
            </a:pPr>
            <a:r>
              <a:rPr lang="de-DE" sz="1131" dirty="0">
                <a:solidFill>
                  <a:srgbClr val="005AA9"/>
                </a:solidFill>
                <a:ea typeface="ＭＳ 明朝" charset="-128"/>
                <a:cs typeface="Cambria" charset="0"/>
              </a:rPr>
              <a:t> </a:t>
            </a:r>
            <a:endParaRPr lang="de-DE" sz="1697" dirty="0">
              <a:solidFill>
                <a:srgbClr val="000000"/>
              </a:solidFill>
              <a:latin typeface="Times-Roman" charset="0"/>
              <a:ea typeface="ＭＳ 明朝" charset="-128"/>
              <a:cs typeface="Times-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97531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093443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3327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69146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661952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26586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151730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350673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87540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3027487" rtl="0" eaLnBrk="1" latinLnBrk="0" hangingPunct="1">
        <a:lnSpc>
          <a:spcPct val="90000"/>
        </a:lnSpc>
        <a:spcBef>
          <a:spcPct val="0"/>
        </a:spcBef>
        <a:buNone/>
        <a:defRPr sz="1456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756872" indent="-756872" algn="l" defTabSz="3027487" rtl="0" eaLnBrk="1" latinLnBrk="0" hangingPunct="1">
        <a:lnSpc>
          <a:spcPct val="90000"/>
        </a:lnSpc>
        <a:spcBef>
          <a:spcPts val="3311"/>
        </a:spcBef>
        <a:buFont typeface="Arial" panose="020B0604020202020204" pitchFamily="34" charset="0"/>
        <a:buChar char="•"/>
        <a:defRPr sz="9271" kern="1200">
          <a:solidFill>
            <a:schemeClr val="tx1"/>
          </a:solidFill>
          <a:latin typeface="+mn-lt"/>
          <a:ea typeface="+mn-ea"/>
          <a:cs typeface="+mn-cs"/>
        </a:defRPr>
      </a:lvl1pPr>
      <a:lvl2pPr marL="2270615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2pPr>
      <a:lvl3pPr marL="3784359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6622" kern="1200">
          <a:solidFill>
            <a:schemeClr val="tx1"/>
          </a:solidFill>
          <a:latin typeface="+mn-lt"/>
          <a:ea typeface="+mn-ea"/>
          <a:cs typeface="+mn-cs"/>
        </a:defRPr>
      </a:lvl3pPr>
      <a:lvl4pPr marL="5298102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4pPr>
      <a:lvl5pPr marL="6811846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5pPr>
      <a:lvl6pPr marL="8325589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6pPr>
      <a:lvl7pPr marL="9839333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7pPr>
      <a:lvl8pPr marL="11353076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8pPr>
      <a:lvl9pPr marL="12866820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1pPr>
      <a:lvl2pPr marL="1513743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2pPr>
      <a:lvl3pPr marL="3027487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3pPr>
      <a:lvl4pPr marL="4541230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4pPr>
      <a:lvl5pPr marL="6054974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5pPr>
      <a:lvl6pPr marL="7568717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6pPr>
      <a:lvl7pPr marL="9082461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7pPr>
      <a:lvl8pPr marL="10596204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8pPr>
      <a:lvl9pPr marL="12109948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5.jpe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g"/><Relationship Id="rId11" Type="http://schemas.openxmlformats.org/officeDocument/2006/relationships/image" Target="../media/image11.png"/><Relationship Id="rId5" Type="http://schemas.openxmlformats.org/officeDocument/2006/relationships/image" Target="../media/image6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4" Type="http://schemas.openxmlformats.org/officeDocument/2006/relationships/image" Target="../media/image4.emf"/><Relationship Id="rId9" Type="http://schemas.openxmlformats.org/officeDocument/2006/relationships/image" Target="../media/image9.png"/><Relationship Id="rId14" Type="http://schemas.openxmlformats.org/officeDocument/2006/relationships/image" Target="../media/image1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 4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330" y="41035308"/>
            <a:ext cx="30275213" cy="1768455"/>
          </a:xfrm>
          <a:prstGeom prst="rect">
            <a:avLst/>
          </a:prstGeom>
          <a:extLst>
            <a:ext uri="{FAA26D3D-D897-4be2-8F04-BA451C77F1D7}">
              <ma14:placeholderFlag xmlns:ma14="http://schemas.microsoft.com/office/mac/drawingml/2011/main" xmlns=""/>
            </a:ext>
          </a:extLst>
        </p:spPr>
      </p:pic>
      <p:sp>
        <p:nvSpPr>
          <p:cNvPr id="14" name="Rechteck 13"/>
          <p:cNvSpPr/>
          <p:nvPr/>
        </p:nvSpPr>
        <p:spPr>
          <a:xfrm>
            <a:off x="0" y="2956694"/>
            <a:ext cx="30276000" cy="5400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9762"/>
          </a:p>
        </p:txBody>
      </p:sp>
      <p:graphicFrame>
        <p:nvGraphicFramePr>
          <p:cNvPr id="9" name="Tabel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1121066"/>
              </p:ext>
            </p:extLst>
          </p:nvPr>
        </p:nvGraphicFramePr>
        <p:xfrm>
          <a:off x="1214773" y="8564488"/>
          <a:ext cx="13080612" cy="1051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806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051200">
                <a:tc>
                  <a:txBody>
                    <a:bodyPr/>
                    <a:lstStyle/>
                    <a:p>
                      <a:pPr marL="0" marR="0" lvl="0" indent="0" algn="l" defTabSz="2088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4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Cambria" panose="02040503050406030204" pitchFamily="18" charset="0"/>
                          <a:ea typeface="+mn-ea"/>
                          <a:cs typeface="Arial" panose="020B0604020202020204" pitchFamily="34" charset="0"/>
                        </a:rPr>
                        <a:t>Description of de.NBI-epi</a:t>
                      </a:r>
                      <a:endParaRPr kumimoji="0" lang="de-DE" sz="4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uLnTx/>
                        <a:uFillTx/>
                        <a:latin typeface="Cambria" panose="02040503050406030204" pitchFamily="18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129280" marT="64640" marB="254488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3" name="Tabelle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799851"/>
              </p:ext>
            </p:extLst>
          </p:nvPr>
        </p:nvGraphicFramePr>
        <p:xfrm>
          <a:off x="15071987" y="15958745"/>
          <a:ext cx="13080612" cy="1050648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30806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972089">
                <a:tc>
                  <a:txBody>
                    <a:bodyPr/>
                    <a:lstStyle/>
                    <a:p>
                      <a:pPr marL="0" marR="0" lvl="0" indent="0" algn="l" defTabSz="2088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4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Cambria" panose="02040503050406030204" pitchFamily="18" charset="0"/>
                          <a:ea typeface="+mn-ea"/>
                          <a:cs typeface="Arial" panose="020B0604020202020204" pitchFamily="34" charset="0"/>
                        </a:rPr>
                        <a:t>Progress </a:t>
                      </a:r>
                      <a:r>
                        <a:rPr kumimoji="0" lang="de-DE" sz="48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Cambria" panose="02040503050406030204" pitchFamily="18" charset="0"/>
                          <a:ea typeface="+mn-ea"/>
                          <a:cs typeface="Arial" panose="020B0604020202020204" pitchFamily="34" charset="0"/>
                        </a:rPr>
                        <a:t>report</a:t>
                      </a:r>
                      <a:r>
                        <a:rPr kumimoji="0" lang="de-DE" sz="4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Cambria" panose="02040503050406030204" pitchFamily="18" charset="0"/>
                          <a:ea typeface="+mn-ea"/>
                          <a:cs typeface="Arial" panose="020B0604020202020204" pitchFamily="34" charset="0"/>
                        </a:rPr>
                        <a:t>   </a:t>
                      </a:r>
                    </a:p>
                  </a:txBody>
                  <a:tcPr marL="0" marR="129280" marT="64640" marB="254488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6" name="Textfeld 35"/>
          <p:cNvSpPr txBox="1"/>
          <p:nvPr/>
        </p:nvSpPr>
        <p:spPr>
          <a:xfrm>
            <a:off x="8426112" y="40332751"/>
            <a:ext cx="5099672" cy="1106026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/>
            </a:ext>
            <a:ext uri="{C572A759-6A51-4108-AA02-DFA0A04FC94B}">
              <ma14:wrappingTextBoxFlag xmlns:ma14="http://schemas.microsoft.com/office/mac/drawingml/2011/main" xmlns=""/>
            </a:ext>
          </a:extLst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ct val="120000"/>
              </a:lnSpc>
            </a:pPr>
            <a:r>
              <a:rPr lang="de-DE" sz="5090" dirty="0" smtClean="0">
                <a:solidFill>
                  <a:schemeClr val="bg1"/>
                </a:solidFill>
                <a:latin typeface="Cambria" charset="0"/>
                <a:ea typeface="Cambria" charset="0"/>
                <a:cs typeface="Cambria" charset="0"/>
              </a:rPr>
              <a:t>www.denbi.de </a:t>
            </a:r>
            <a:endParaRPr lang="de-DE" sz="5090" dirty="0">
              <a:solidFill>
                <a:schemeClr val="bg1"/>
              </a:solidFill>
              <a:latin typeface="Cambria" charset="0"/>
              <a:ea typeface="Cambria" charset="0"/>
              <a:cs typeface="Cambria" charset="0"/>
            </a:endParaRPr>
          </a:p>
          <a:p>
            <a:pPr>
              <a:lnSpc>
                <a:spcPct val="120000"/>
              </a:lnSpc>
            </a:pPr>
            <a:r>
              <a:rPr lang="de-DE" sz="1131" dirty="0" smtClean="0">
                <a:solidFill>
                  <a:srgbClr val="005AA9"/>
                </a:solidFill>
                <a:ea typeface="ＭＳ 明朝" charset="-128"/>
                <a:cs typeface="Cambria" charset="0"/>
              </a:rPr>
              <a:t> </a:t>
            </a:r>
            <a:r>
              <a:rPr lang="de-DE" sz="1131" dirty="0">
                <a:solidFill>
                  <a:srgbClr val="005AA9"/>
                </a:solidFill>
                <a:ea typeface="ＭＳ 明朝" charset="-128"/>
                <a:cs typeface="Cambria" charset="0"/>
              </a:rPr>
              <a:t> </a:t>
            </a:r>
            <a:endParaRPr lang="de-DE" sz="1697" dirty="0">
              <a:solidFill>
                <a:srgbClr val="000000"/>
              </a:solidFill>
              <a:latin typeface="Times-Roman" charset="0"/>
              <a:ea typeface="ＭＳ 明朝" charset="-128"/>
              <a:cs typeface="Times-Roman" charset="0"/>
            </a:endParaRPr>
          </a:p>
        </p:txBody>
      </p:sp>
      <p:pic>
        <p:nvPicPr>
          <p:cNvPr id="34" name="Bild 3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4693" y="41204800"/>
            <a:ext cx="1144950" cy="1007004"/>
          </a:xfrm>
          <a:prstGeom prst="rect">
            <a:avLst/>
          </a:prstGeom>
        </p:spPr>
      </p:pic>
      <p:graphicFrame>
        <p:nvGraphicFramePr>
          <p:cNvPr id="44" name="Tabelle 4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2893073"/>
              </p:ext>
            </p:extLst>
          </p:nvPr>
        </p:nvGraphicFramePr>
        <p:xfrm>
          <a:off x="1309750" y="36363633"/>
          <a:ext cx="13080612" cy="1050648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30806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57959">
                <a:tc>
                  <a:txBody>
                    <a:bodyPr/>
                    <a:lstStyle/>
                    <a:p>
                      <a:pPr marL="0" marR="0" lvl="0" indent="0" algn="l" defTabSz="2088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4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Cambria" panose="02040503050406030204" pitchFamily="18" charset="0"/>
                          <a:ea typeface="+mn-ea"/>
                          <a:cs typeface="Arial" panose="020B0604020202020204" pitchFamily="34" charset="0"/>
                        </a:rPr>
                        <a:t>Publications  </a:t>
                      </a:r>
                    </a:p>
                  </a:txBody>
                  <a:tcPr marL="0" marR="129280" marT="64640" marB="254488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0" name="Tabelle 7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2372548"/>
              </p:ext>
            </p:extLst>
          </p:nvPr>
        </p:nvGraphicFramePr>
        <p:xfrm>
          <a:off x="15402340" y="24250393"/>
          <a:ext cx="13080612" cy="1050648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30806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972089">
                <a:tc>
                  <a:txBody>
                    <a:bodyPr/>
                    <a:lstStyle/>
                    <a:p>
                      <a:pPr marL="0" marR="0" lvl="0" indent="0" algn="l" defTabSz="2088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4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Cambria" panose="02040503050406030204" pitchFamily="18" charset="0"/>
                          <a:ea typeface="+mn-ea"/>
                          <a:cs typeface="Arial" panose="020B0604020202020204" pitchFamily="34" charset="0"/>
                        </a:rPr>
                        <a:t>de.NBI Training </a:t>
                      </a:r>
                      <a:r>
                        <a:rPr kumimoji="0" lang="de-DE" sz="48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Cambria" panose="02040503050406030204" pitchFamily="18" charset="0"/>
                          <a:ea typeface="+mn-ea"/>
                          <a:cs typeface="Arial" panose="020B0604020202020204" pitchFamily="34" charset="0"/>
                        </a:rPr>
                        <a:t>and</a:t>
                      </a:r>
                      <a:r>
                        <a:rPr kumimoji="0" lang="de-DE" sz="4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Cambria" panose="02040503050406030204" pitchFamily="18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de-DE" sz="48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Cambria" panose="02040503050406030204" pitchFamily="18" charset="0"/>
                          <a:ea typeface="+mn-ea"/>
                          <a:cs typeface="Arial" panose="020B0604020202020204" pitchFamily="34" charset="0"/>
                        </a:rPr>
                        <a:t>education</a:t>
                      </a:r>
                      <a:endParaRPr kumimoji="0" lang="de-DE" sz="4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uLnTx/>
                        <a:uFillTx/>
                        <a:latin typeface="Cambria" panose="02040503050406030204" pitchFamily="18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129280" marT="64640" marB="254488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1" name="Tabelle 8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1381508"/>
              </p:ext>
            </p:extLst>
          </p:nvPr>
        </p:nvGraphicFramePr>
        <p:xfrm>
          <a:off x="1309750" y="20562074"/>
          <a:ext cx="13080612" cy="10506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806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86353">
                <a:tc>
                  <a:txBody>
                    <a:bodyPr/>
                    <a:lstStyle/>
                    <a:p>
                      <a:pPr marL="0" marR="0" lvl="0" indent="0" algn="l" defTabSz="2088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4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Cambria" panose="02040503050406030204" pitchFamily="18" charset="0"/>
                          <a:ea typeface="+mn-ea"/>
                          <a:cs typeface="Arial" panose="020B0604020202020204" pitchFamily="34" charset="0"/>
                        </a:rPr>
                        <a:t>de.NBI </a:t>
                      </a:r>
                      <a:r>
                        <a:rPr kumimoji="0" lang="de-DE" sz="48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Cambria" panose="02040503050406030204" pitchFamily="18" charset="0"/>
                          <a:ea typeface="+mn-ea"/>
                          <a:cs typeface="Arial" panose="020B0604020202020204" pitchFamily="34" charset="0"/>
                        </a:rPr>
                        <a:t>services</a:t>
                      </a:r>
                      <a:endParaRPr kumimoji="0" lang="de-DE" sz="4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uLnTx/>
                        <a:uFillTx/>
                        <a:latin typeface="Cambria" panose="02040503050406030204" pitchFamily="18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129280" marT="64640" marB="254488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8" name="Grafik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7417" y="41134076"/>
            <a:ext cx="4066384" cy="1329043"/>
          </a:xfrm>
          <a:prstGeom prst="rect">
            <a:avLst/>
          </a:prstGeom>
        </p:spPr>
      </p:pic>
      <p:pic>
        <p:nvPicPr>
          <p:cNvPr id="79" name="Bild 6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508" y="519829"/>
            <a:ext cx="7824446" cy="2059438"/>
          </a:xfrm>
          <a:prstGeom prst="rect">
            <a:avLst/>
          </a:prstGeom>
          <a:extLst>
            <a:ext uri="{FAA26D3D-D897-4be2-8F04-BA451C77F1D7}">
              <ma14:placeholderFlag xmlns:ma14="http://schemas.microsoft.com/office/mac/drawingml/2011/main" xmlns=""/>
            </a:ext>
          </a:extLst>
        </p:spPr>
      </p:pic>
      <p:sp>
        <p:nvSpPr>
          <p:cNvPr id="26" name="Textfeld 25"/>
          <p:cNvSpPr txBox="1"/>
          <p:nvPr/>
        </p:nvSpPr>
        <p:spPr>
          <a:xfrm>
            <a:off x="1570047" y="6780444"/>
            <a:ext cx="2846840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 smtClean="0">
                <a:solidFill>
                  <a:srgbClr val="00B0F0"/>
                </a:solidFill>
                <a:latin typeface="Cambria" panose="02040503050406030204" pitchFamily="18" charset="0"/>
                <a:cs typeface="Arial" panose="020B0604020202020204" pitchFamily="34" charset="0"/>
              </a:rPr>
              <a:t>Bj</a:t>
            </a:r>
            <a:r>
              <a:rPr lang="en-GB" sz="4000" dirty="0" err="1" smtClean="0">
                <a:solidFill>
                  <a:srgbClr val="00B0F0"/>
                </a:solidFill>
                <a:latin typeface="Cambria" panose="02040503050406030204" pitchFamily="18" charset="0"/>
                <a:cs typeface="Arial" panose="020B0604020202020204" pitchFamily="34" charset="0"/>
              </a:rPr>
              <a:t>örn</a:t>
            </a:r>
            <a:r>
              <a:rPr lang="en-GB" sz="4000" dirty="0" smtClean="0">
                <a:solidFill>
                  <a:srgbClr val="00B0F0"/>
                </a:solidFill>
                <a:latin typeface="Cambria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GB" sz="4000" dirty="0" err="1" smtClean="0">
                <a:solidFill>
                  <a:srgbClr val="00B0F0"/>
                </a:solidFill>
                <a:latin typeface="Cambria" panose="02040503050406030204" pitchFamily="18" charset="0"/>
                <a:cs typeface="Arial" panose="020B0604020202020204" pitchFamily="34" charset="0"/>
              </a:rPr>
              <a:t>Grüning</a:t>
            </a:r>
            <a:r>
              <a:rPr lang="en-US" sz="4000" dirty="0" smtClean="0">
                <a:solidFill>
                  <a:srgbClr val="00B0F0"/>
                </a:solidFill>
                <a:latin typeface="Cambria" panose="02040503050406030204" pitchFamily="18" charset="0"/>
                <a:cs typeface="Arial" panose="020B0604020202020204" pitchFamily="34" charset="0"/>
              </a:rPr>
              <a:t>, Joachim Wolff</a:t>
            </a:r>
          </a:p>
          <a:p>
            <a:r>
              <a:rPr lang="en-US" sz="4000" dirty="0" smtClean="0">
                <a:solidFill>
                  <a:srgbClr val="00B0F0"/>
                </a:solidFill>
                <a:latin typeface="Cambria" panose="02040503050406030204" pitchFamily="18" charset="0"/>
                <a:cs typeface="Arial" panose="020B0604020202020204" pitchFamily="34" charset="0"/>
              </a:rPr>
              <a:t>University of Freiburg, Germany</a:t>
            </a:r>
            <a:endParaRPr lang="en-US" sz="4000" dirty="0">
              <a:solidFill>
                <a:srgbClr val="00B0F0"/>
              </a:solidFill>
              <a:latin typeface="Cambria" panose="02040503050406030204" pitchFamily="18" charset="0"/>
              <a:cs typeface="Arial" panose="020B0604020202020204" pitchFamily="34" charset="0"/>
            </a:endParaRPr>
          </a:p>
        </p:txBody>
      </p:sp>
      <p:grpSp>
        <p:nvGrpSpPr>
          <p:cNvPr id="28" name="Gruppieren 27"/>
          <p:cNvGrpSpPr/>
          <p:nvPr/>
        </p:nvGrpSpPr>
        <p:grpSpPr>
          <a:xfrm>
            <a:off x="1214773" y="3099591"/>
            <a:ext cx="29572669" cy="3748719"/>
            <a:chOff x="1214773" y="3099591"/>
            <a:chExt cx="29572669" cy="3748719"/>
          </a:xfrm>
        </p:grpSpPr>
        <p:sp>
          <p:nvSpPr>
            <p:cNvPr id="30" name="Textfeld 29"/>
            <p:cNvSpPr txBox="1"/>
            <p:nvPr/>
          </p:nvSpPr>
          <p:spPr>
            <a:xfrm>
              <a:off x="8312689" y="3099591"/>
              <a:ext cx="22474753" cy="37487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 sz="7200" b="1" dirty="0" smtClean="0">
                  <a:solidFill>
                    <a:srgbClr val="005093"/>
                  </a:solidFill>
                  <a:latin typeface="Cambria" panose="02040503050406030204" pitchFamily="18" charset="0"/>
                  <a:cs typeface="Arial"/>
                </a:rPr>
                <a:t>RNA Bioinformatics Center</a:t>
              </a:r>
            </a:p>
            <a:p>
              <a:pPr>
                <a:lnSpc>
                  <a:spcPct val="110000"/>
                </a:lnSpc>
              </a:pPr>
              <a:r>
                <a:rPr lang="en-US" sz="7200" b="1" dirty="0" smtClean="0">
                  <a:solidFill>
                    <a:srgbClr val="005093"/>
                  </a:solidFill>
                  <a:latin typeface="Cambria" panose="02040503050406030204" pitchFamily="18" charset="0"/>
                  <a:cs typeface="Arial"/>
                </a:rPr>
                <a:t>University of Freiburg</a:t>
              </a:r>
            </a:p>
            <a:p>
              <a:pPr>
                <a:lnSpc>
                  <a:spcPct val="110000"/>
                </a:lnSpc>
              </a:pPr>
              <a:r>
                <a:rPr lang="en-US" sz="7200" b="1" dirty="0" smtClean="0">
                  <a:solidFill>
                    <a:srgbClr val="005093"/>
                  </a:solidFill>
                  <a:latin typeface="Cambria" panose="02040503050406030204" pitchFamily="18" charset="0"/>
                  <a:cs typeface="Arial"/>
                </a:rPr>
                <a:t>Chair of Bioinformatics</a:t>
              </a:r>
              <a:endParaRPr lang="en-US" sz="7200" b="1" dirty="0">
                <a:solidFill>
                  <a:srgbClr val="005093"/>
                </a:solidFill>
                <a:latin typeface="Cambria" panose="02040503050406030204" pitchFamily="18" charset="0"/>
                <a:cs typeface="Arial"/>
              </a:endParaRPr>
            </a:p>
          </p:txBody>
        </p:sp>
        <p:sp>
          <p:nvSpPr>
            <p:cNvPr id="32" name="Textfeld 31"/>
            <p:cNvSpPr txBox="1"/>
            <p:nvPr/>
          </p:nvSpPr>
          <p:spPr>
            <a:xfrm>
              <a:off x="1214773" y="3934541"/>
              <a:ext cx="6586474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000" b="1" dirty="0">
                  <a:solidFill>
                    <a:srgbClr val="005093"/>
                  </a:solidFill>
                  <a:latin typeface="Cambria" panose="02040503050406030204" pitchFamily="18" charset="0"/>
                  <a:cs typeface="Arial" panose="020B0604020202020204" pitchFamily="34" charset="0"/>
                </a:rPr>
                <a:t>d</a:t>
              </a:r>
              <a:r>
                <a:rPr lang="de-DE" sz="10000" b="1" dirty="0" smtClean="0">
                  <a:solidFill>
                    <a:srgbClr val="005093"/>
                  </a:solidFill>
                  <a:latin typeface="Cambria" panose="02040503050406030204" pitchFamily="18" charset="0"/>
                  <a:cs typeface="Arial" panose="020B0604020202020204" pitchFamily="34" charset="0"/>
                </a:rPr>
                <a:t>e.NBI-epi</a:t>
              </a:r>
              <a:endParaRPr lang="de-DE" sz="10000" b="1" dirty="0">
                <a:solidFill>
                  <a:srgbClr val="005093"/>
                </a:solidFill>
                <a:latin typeface="Cambria" panose="02040503050406030204" pitchFamily="18" charset="0"/>
                <a:cs typeface="Arial" panose="020B0604020202020204" pitchFamily="34" charset="0"/>
              </a:endParaRPr>
            </a:p>
          </p:txBody>
        </p:sp>
      </p:grpSp>
      <p:sp>
        <p:nvSpPr>
          <p:cNvPr id="11" name="Textfeld 10"/>
          <p:cNvSpPr txBox="1"/>
          <p:nvPr/>
        </p:nvSpPr>
        <p:spPr>
          <a:xfrm>
            <a:off x="23364903" y="5602101"/>
            <a:ext cx="6128601" cy="1154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solidFill>
                  <a:srgbClr val="005093"/>
                </a:solidFill>
                <a:latin typeface="Cambria" panose="02040503050406030204" pitchFamily="18" charset="0"/>
              </a:rPr>
              <a:t>Fkz 031L0101C</a:t>
            </a:r>
            <a:endParaRPr lang="de-DE" sz="6910" dirty="0">
              <a:solidFill>
                <a:srgbClr val="005093"/>
              </a:solidFill>
              <a:latin typeface="+mj-lt"/>
            </a:endParaRPr>
          </a:p>
        </p:txBody>
      </p:sp>
      <p:sp>
        <p:nvSpPr>
          <p:cNvPr id="39" name="Textfeld 38"/>
          <p:cNvSpPr txBox="1"/>
          <p:nvPr/>
        </p:nvSpPr>
        <p:spPr>
          <a:xfrm>
            <a:off x="1876696" y="11963400"/>
            <a:ext cx="184731" cy="21705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sz="6600" dirty="0" smtClean="0">
              <a:solidFill>
                <a:srgbClr val="005093"/>
              </a:solidFill>
              <a:latin typeface="Cambria" panose="02040503050406030204" pitchFamily="18" charset="0"/>
            </a:endParaRPr>
          </a:p>
          <a:p>
            <a:endParaRPr lang="en-US" dirty="0"/>
          </a:p>
        </p:txBody>
      </p:sp>
      <p:sp>
        <p:nvSpPr>
          <p:cNvPr id="51" name="Textfeld 50"/>
          <p:cNvSpPr txBox="1"/>
          <p:nvPr/>
        </p:nvSpPr>
        <p:spPr>
          <a:xfrm>
            <a:off x="15402340" y="25792553"/>
            <a:ext cx="13318370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400" b="1" dirty="0" smtClean="0">
                <a:latin typeface="Cambria" panose="02040503050406030204" pitchFamily="18" charset="0"/>
                <a:cs typeface="Arial" panose="020B0604020202020204" pitchFamily="34" charset="0"/>
              </a:rPr>
              <a:t>Hands-on training material for self-study available</a:t>
            </a:r>
          </a:p>
          <a:p>
            <a:r>
              <a:rPr lang="de-DE" sz="4400" b="1" dirty="0" smtClean="0">
                <a:latin typeface="Cambria" panose="02040503050406030204" pitchFamily="18" charset="0"/>
                <a:cs typeface="Arial" panose="020B0604020202020204" pitchFamily="34" charset="0"/>
              </a:rPr>
              <a:t>t</a:t>
            </a:r>
            <a:r>
              <a:rPr lang="de-DE" sz="4400" b="1" dirty="0" smtClean="0">
                <a:latin typeface="Cambria" panose="02040503050406030204" pitchFamily="18" charset="0"/>
                <a:cs typeface="Arial" panose="020B0604020202020204" pitchFamily="34" charset="0"/>
              </a:rPr>
              <a:t>raining.galaxyproject.org</a:t>
            </a:r>
          </a:p>
          <a:p>
            <a:endParaRPr lang="de-DE" sz="4400" dirty="0">
              <a:latin typeface="Cambria" panose="02040503050406030204" pitchFamily="18" charset="0"/>
              <a:cs typeface="Arial" panose="020B0604020202020204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de-DE" sz="4400" dirty="0" smtClean="0">
                <a:latin typeface="Cambria" panose="02040503050406030204" pitchFamily="18" charset="0"/>
                <a:cs typeface="Arial" panose="020B0604020202020204" pitchFamily="34" charset="0"/>
              </a:rPr>
              <a:t>Introduction to HTS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de-DE" sz="4400" dirty="0" smtClean="0">
                <a:latin typeface="Cambria" panose="02040503050406030204" pitchFamily="18" charset="0"/>
                <a:cs typeface="Arial" panose="020B0604020202020204" pitchFamily="34" charset="0"/>
              </a:rPr>
              <a:t>RNA-Seq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de-DE" sz="4400" dirty="0" smtClean="0">
                <a:latin typeface="Cambria" panose="02040503050406030204" pitchFamily="18" charset="0"/>
                <a:cs typeface="Arial" panose="020B0604020202020204" pitchFamily="34" charset="0"/>
              </a:rPr>
              <a:t>ChIP=Seq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de-DE" sz="4400" dirty="0" smtClean="0">
                <a:latin typeface="Cambria" panose="02040503050406030204" pitchFamily="18" charset="0"/>
                <a:cs typeface="Arial" panose="020B0604020202020204" pitchFamily="34" charset="0"/>
              </a:rPr>
              <a:t>Proteomics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de-DE" sz="4400" dirty="0" smtClean="0">
                <a:latin typeface="Cambria" panose="02040503050406030204" pitchFamily="18" charset="0"/>
                <a:cs typeface="Arial" panose="020B0604020202020204" pitchFamily="34" charset="0"/>
              </a:rPr>
              <a:t>MethylC-Seq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de-DE" sz="4400" dirty="0" smtClean="0">
                <a:latin typeface="Cambria" panose="02040503050406030204" pitchFamily="18" charset="0"/>
                <a:cs typeface="Arial" panose="020B0604020202020204" pitchFamily="34" charset="0"/>
              </a:rPr>
              <a:t>...and many more!</a:t>
            </a:r>
            <a:endParaRPr lang="de-DE" sz="4400" dirty="0">
              <a:latin typeface="Cambria" panose="02040503050406030204" pitchFamily="18" charset="0"/>
              <a:cs typeface="Arial" panose="020B0604020202020204" pitchFamily="34" charset="0"/>
            </a:endParaRPr>
          </a:p>
        </p:txBody>
      </p:sp>
      <p:graphicFrame>
        <p:nvGraphicFramePr>
          <p:cNvPr id="52" name="Tabelle 5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0658676"/>
              </p:ext>
            </p:extLst>
          </p:nvPr>
        </p:nvGraphicFramePr>
        <p:xfrm>
          <a:off x="1214773" y="17825313"/>
          <a:ext cx="13080612" cy="1050648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30806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2088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4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Cambria" panose="02040503050406030204" pitchFamily="18" charset="0"/>
                          <a:ea typeface="+mn-ea"/>
                          <a:cs typeface="Arial" panose="020B0604020202020204" pitchFamily="34" charset="0"/>
                        </a:rPr>
                        <a:t>General </a:t>
                      </a:r>
                      <a:r>
                        <a:rPr kumimoji="0" lang="de-DE" sz="48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Cambria" panose="02040503050406030204" pitchFamily="18" charset="0"/>
                          <a:ea typeface="+mn-ea"/>
                          <a:cs typeface="Arial" panose="020B0604020202020204" pitchFamily="34" charset="0"/>
                        </a:rPr>
                        <a:t>information</a:t>
                      </a:r>
                      <a:r>
                        <a:rPr kumimoji="0" lang="de-DE" sz="4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Cambria" panose="02040503050406030204" pitchFamily="18" charset="0"/>
                          <a:ea typeface="+mn-ea"/>
                          <a:cs typeface="Arial" panose="020B0604020202020204" pitchFamily="34" charset="0"/>
                        </a:rPr>
                        <a:t> on </a:t>
                      </a:r>
                      <a:r>
                        <a:rPr kumimoji="0" lang="de-DE" sz="48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Cambria" panose="02040503050406030204" pitchFamily="18" charset="0"/>
                          <a:ea typeface="+mn-ea"/>
                          <a:cs typeface="Arial" panose="020B0604020202020204" pitchFamily="34" charset="0"/>
                        </a:rPr>
                        <a:t>the</a:t>
                      </a:r>
                      <a:r>
                        <a:rPr kumimoji="0" lang="de-DE" sz="4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Cambria" panose="02040503050406030204" pitchFamily="18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de-DE" sz="48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Cambria" panose="02040503050406030204" pitchFamily="18" charset="0"/>
                          <a:ea typeface="+mn-ea"/>
                          <a:cs typeface="Arial" panose="020B0604020202020204" pitchFamily="34" charset="0"/>
                        </a:rPr>
                        <a:t>project</a:t>
                      </a:r>
                      <a:r>
                        <a:rPr kumimoji="0" lang="de-DE" sz="4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Cambria" panose="02040503050406030204" pitchFamily="18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</a:p>
                  </a:txBody>
                  <a:tcPr marL="0" marR="129280" marT="64640" marB="254488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1" name="Textfeld 50"/>
          <p:cNvSpPr txBox="1"/>
          <p:nvPr/>
        </p:nvSpPr>
        <p:spPr>
          <a:xfrm>
            <a:off x="1309750" y="9925525"/>
            <a:ext cx="13318370" cy="79714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 smtClean="0">
                <a:latin typeface="Cambria" panose="02040503050406030204" pitchFamily="18" charset="0"/>
                <a:cs typeface="Arial" panose="020B0604020202020204" pitchFamily="34" charset="0"/>
              </a:rPr>
              <a:t>The de.NBI-epi project in Freiburg offers:</a:t>
            </a:r>
          </a:p>
          <a:p>
            <a:endParaRPr lang="de-DE" sz="3200" dirty="0">
              <a:latin typeface="Cambria" panose="02040503050406030204" pitchFamily="18" charset="0"/>
              <a:cs typeface="Arial" panose="020B0604020202020204" pitchFamily="34" charset="0"/>
            </a:endParaRPr>
          </a:p>
          <a:p>
            <a:r>
              <a:rPr lang="de-DE" sz="3200" dirty="0" smtClean="0">
                <a:latin typeface="Cambria" panose="02040503050406030204" pitchFamily="18" charset="0"/>
                <a:cs typeface="Arial" panose="020B0604020202020204" pitchFamily="34" charset="0"/>
              </a:rPr>
              <a:t>Visualization, normalization and quality assessment: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de-DE" sz="3200" dirty="0" smtClean="0">
                <a:latin typeface="Cambria" panose="02040503050406030204" pitchFamily="18" charset="0"/>
                <a:cs typeface="Arial" panose="020B0604020202020204" pitchFamily="34" charset="0"/>
              </a:rPr>
              <a:t>Hi-C data analysis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de-DE" sz="3200" dirty="0" smtClean="0">
                <a:latin typeface="Cambria" panose="02040503050406030204" pitchFamily="18" charset="0"/>
                <a:cs typeface="Arial" panose="020B0604020202020204" pitchFamily="34" charset="0"/>
              </a:rPr>
              <a:t>MethylC-Seq data analysis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de-DE" sz="3200" dirty="0" smtClean="0">
                <a:latin typeface="Cambria" panose="02040503050406030204" pitchFamily="18" charset="0"/>
                <a:cs typeface="Arial" panose="020B0604020202020204" pitchFamily="34" charset="0"/>
              </a:rPr>
              <a:t>ChIP-Seq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de-DE" sz="3200" dirty="0" smtClean="0">
                <a:latin typeface="Cambria" panose="02040503050406030204" pitchFamily="18" charset="0"/>
                <a:cs typeface="Arial" panose="020B0604020202020204" pitchFamily="34" charset="0"/>
              </a:rPr>
              <a:t>Bisulfite sequencing analysis pipelines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de-DE" sz="3200" dirty="0">
              <a:latin typeface="Cambria" panose="02040503050406030204" pitchFamily="18" charset="0"/>
              <a:cs typeface="Arial" panose="020B0604020202020204" pitchFamily="34" charset="0"/>
            </a:endParaRPr>
          </a:p>
          <a:p>
            <a:r>
              <a:rPr lang="de-DE" sz="3200" dirty="0" smtClean="0">
                <a:latin typeface="Cambria" panose="02040503050406030204" pitchFamily="18" charset="0"/>
                <a:cs typeface="Arial" panose="020B0604020202020204" pitchFamily="34" charset="0"/>
              </a:rPr>
              <a:t>Training ans user support: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de-DE" sz="3200" dirty="0" smtClean="0">
                <a:latin typeface="Cambria" panose="02040503050406030204" pitchFamily="18" charset="0"/>
                <a:cs typeface="Arial" panose="020B0604020202020204" pitchFamily="34" charset="0"/>
              </a:rPr>
              <a:t>Galaxy HTS data analysis workshops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de-DE" sz="3200" dirty="0" smtClean="0">
                <a:latin typeface="Cambria" panose="02040503050406030204" pitchFamily="18" charset="0"/>
                <a:cs typeface="Arial" panose="020B0604020202020204" pitchFamily="34" charset="0"/>
              </a:rPr>
              <a:t>Self learning material on training.galaxyproject.org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de-DE" sz="3200" dirty="0" smtClean="0">
                <a:latin typeface="Cambria" panose="02040503050406030204" pitchFamily="18" charset="0"/>
                <a:cs typeface="Arial" panose="020B0604020202020204" pitchFamily="34" charset="0"/>
              </a:rPr>
              <a:t>Direct user support via github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de-DE" sz="3200" dirty="0">
              <a:latin typeface="Cambria" panose="02040503050406030204" pitchFamily="18" charset="0"/>
              <a:cs typeface="Arial" panose="020B0604020202020204" pitchFamily="34" charset="0"/>
            </a:endParaRPr>
          </a:p>
          <a:p>
            <a:r>
              <a:rPr lang="de-DE" sz="3200" dirty="0" smtClean="0">
                <a:latin typeface="Cambria" panose="02040503050406030204" pitchFamily="18" charset="0"/>
                <a:cs typeface="Arial" panose="020B0604020202020204" pitchFamily="34" charset="0"/>
              </a:rPr>
              <a:t>Available on: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de-DE" sz="3200" dirty="0" smtClean="0">
                <a:latin typeface="Cambria" panose="02040503050406030204" pitchFamily="18" charset="0"/>
                <a:cs typeface="Arial" panose="020B0604020202020204" pitchFamily="34" charset="0"/>
              </a:rPr>
              <a:t>An easy to use computing cluster: galaxy.uni-freiburg.de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de-DE" sz="3200" dirty="0" smtClean="0">
                <a:latin typeface="Cambria" panose="02040503050406030204" pitchFamily="18" charset="0"/>
                <a:cs typeface="Arial" panose="020B0604020202020204" pitchFamily="34" charset="0"/>
              </a:rPr>
              <a:t>Your computer with conda and docker</a:t>
            </a:r>
            <a:endParaRPr lang="de-DE" sz="3200" dirty="0">
              <a:latin typeface="Cambria" panose="02040503050406030204" pitchFamily="18" charset="0"/>
              <a:cs typeface="Arial" panose="020B0604020202020204" pitchFamily="34" charset="0"/>
            </a:endParaRPr>
          </a:p>
        </p:txBody>
      </p:sp>
      <p:pic>
        <p:nvPicPr>
          <p:cNvPr id="45" name="Grafik 64"/>
          <p:cNvPicPr/>
          <p:nvPr/>
        </p:nvPicPr>
        <p:blipFill>
          <a:blip r:embed="rId7"/>
          <a:stretch/>
        </p:blipFill>
        <p:spPr>
          <a:xfrm>
            <a:off x="5721391" y="22824379"/>
            <a:ext cx="3809520" cy="821880"/>
          </a:xfrm>
          <a:prstGeom prst="rect">
            <a:avLst/>
          </a:prstGeom>
          <a:ln>
            <a:noFill/>
          </a:ln>
        </p:spPr>
      </p:pic>
      <p:pic>
        <p:nvPicPr>
          <p:cNvPr id="46" name="Grafik 65"/>
          <p:cNvPicPr/>
          <p:nvPr/>
        </p:nvPicPr>
        <p:blipFill>
          <a:blip r:embed="rId8"/>
          <a:stretch/>
        </p:blipFill>
        <p:spPr>
          <a:xfrm>
            <a:off x="1328311" y="22972699"/>
            <a:ext cx="3373560" cy="547560"/>
          </a:xfrm>
          <a:prstGeom prst="rect">
            <a:avLst/>
          </a:prstGeom>
          <a:ln>
            <a:noFill/>
          </a:ln>
        </p:spPr>
      </p:pic>
      <p:pic>
        <p:nvPicPr>
          <p:cNvPr id="47" name="Grafik 70"/>
          <p:cNvPicPr/>
          <p:nvPr/>
        </p:nvPicPr>
        <p:blipFill>
          <a:blip r:embed="rId9"/>
          <a:stretch/>
        </p:blipFill>
        <p:spPr>
          <a:xfrm>
            <a:off x="10776871" y="22915819"/>
            <a:ext cx="3016440" cy="680040"/>
          </a:xfrm>
          <a:prstGeom prst="rect">
            <a:avLst/>
          </a:prstGeom>
          <a:ln>
            <a:noFill/>
          </a:ln>
        </p:spPr>
      </p:pic>
      <p:sp>
        <p:nvSpPr>
          <p:cNvPr id="48" name="CustomShape 21"/>
          <p:cNvSpPr/>
          <p:nvPr/>
        </p:nvSpPr>
        <p:spPr>
          <a:xfrm>
            <a:off x="1234711" y="23909779"/>
            <a:ext cx="4118760" cy="5183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just">
              <a:lnSpc>
                <a:spcPct val="100000"/>
              </a:lnSpc>
            </a:pPr>
            <a:r>
              <a:rPr lang="en-US" sz="3200" b="0" strike="noStrike" spc="-1" dirty="0" err="1">
                <a:solidFill>
                  <a:srgbClr val="000000"/>
                </a:solidFill>
                <a:ea typeface="DejaVu Sans"/>
              </a:rPr>
              <a:t>BioConda</a:t>
            </a:r>
            <a:r>
              <a:rPr lang="en-US" sz="3200" b="0" strike="noStrike" spc="-1" dirty="0">
                <a:solidFill>
                  <a:srgbClr val="000000"/>
                </a:solidFill>
                <a:ea typeface="DejaVu Sans"/>
              </a:rPr>
              <a:t> is a </a:t>
            </a:r>
            <a:r>
              <a:rPr lang="en-US" sz="3200" b="0" strike="noStrike" spc="-1" dirty="0" err="1">
                <a:solidFill>
                  <a:srgbClr val="000000"/>
                </a:solidFill>
                <a:ea typeface="DejaVu Sans"/>
              </a:rPr>
              <a:t>conda</a:t>
            </a:r>
            <a:r>
              <a:rPr lang="en-US" sz="3200" b="0" strike="noStrike" spc="-1" dirty="0">
                <a:solidFill>
                  <a:srgbClr val="000000"/>
                </a:solidFill>
                <a:ea typeface="DejaVu Sans"/>
              </a:rPr>
              <a:t> channel which</a:t>
            </a:r>
            <a:endParaRPr lang="en-US" sz="3200" b="0" strike="noStrike" spc="-1" dirty="0"/>
          </a:p>
          <a:p>
            <a:pPr algn="just">
              <a:lnSpc>
                <a:spcPct val="100000"/>
              </a:lnSpc>
            </a:pPr>
            <a:r>
              <a:rPr lang="en-US" sz="3200" b="0" strike="noStrike" spc="-1" dirty="0">
                <a:solidFill>
                  <a:srgbClr val="000000"/>
                </a:solidFill>
                <a:ea typeface="DejaVu Sans"/>
              </a:rPr>
              <a:t>provides software for biomedical research.</a:t>
            </a:r>
            <a:endParaRPr lang="en-US" sz="3200" b="0" strike="noStrike" spc="-1" dirty="0"/>
          </a:p>
          <a:p>
            <a:pPr algn="just">
              <a:lnSpc>
                <a:spcPct val="100000"/>
              </a:lnSpc>
            </a:pPr>
            <a:r>
              <a:rPr lang="en-US" sz="3200" b="0" strike="noStrike" spc="-1" dirty="0">
                <a:solidFill>
                  <a:srgbClr val="000000"/>
                </a:solidFill>
                <a:ea typeface="DejaVu Sans"/>
              </a:rPr>
              <a:t> </a:t>
            </a:r>
            <a:endParaRPr lang="en-US" sz="3200" b="0" strike="noStrike" spc="-1" dirty="0"/>
          </a:p>
          <a:p>
            <a:pPr marL="216000" indent="-214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ea typeface="DejaVu Sans"/>
              </a:rPr>
              <a:t> 14,475 commits on GitHub</a:t>
            </a:r>
            <a:endParaRPr lang="en-US" sz="3200" b="0" strike="noStrike" spc="-1" dirty="0"/>
          </a:p>
          <a:p>
            <a:pPr marL="216000" indent="-21492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ea typeface="DejaVu Sans"/>
              </a:rPr>
              <a:t> 287 contributors</a:t>
            </a:r>
            <a:endParaRPr lang="en-US" sz="3200" b="0" strike="noStrike" spc="-1" dirty="0"/>
          </a:p>
          <a:p>
            <a:pPr marL="216000" indent="-21492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ea typeface="DejaVu Sans"/>
              </a:rPr>
              <a:t> &gt; 2,700 packages</a:t>
            </a:r>
            <a:endParaRPr lang="en-US" sz="3200" b="0" strike="noStrike" spc="-1" dirty="0"/>
          </a:p>
        </p:txBody>
      </p:sp>
      <p:sp>
        <p:nvSpPr>
          <p:cNvPr id="49" name="CustomShape 22"/>
          <p:cNvSpPr/>
          <p:nvPr/>
        </p:nvSpPr>
        <p:spPr>
          <a:xfrm>
            <a:off x="5585671" y="23932099"/>
            <a:ext cx="4663800" cy="5393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 dirty="0" err="1">
                <a:solidFill>
                  <a:srgbClr val="000000"/>
                </a:solidFill>
                <a:ea typeface="DejaVu Sans"/>
              </a:rPr>
              <a:t>BioContainers</a:t>
            </a:r>
            <a:r>
              <a:rPr lang="en-US" sz="3200" b="0" strike="noStrike" spc="-1" dirty="0">
                <a:solidFill>
                  <a:srgbClr val="000000"/>
                </a:solidFill>
                <a:ea typeface="DejaVu Sans"/>
              </a:rPr>
              <a:t> provides system-agnostic executable environments for bioinformatics software.</a:t>
            </a:r>
            <a:endParaRPr lang="en-US" sz="3200" b="0" strike="noStrike" spc="-1" dirty="0"/>
          </a:p>
          <a:p>
            <a:pPr algn="just">
              <a:lnSpc>
                <a:spcPct val="100000"/>
              </a:lnSpc>
            </a:pPr>
            <a:endParaRPr lang="en-US" sz="3200" b="0" strike="noStrike" spc="-1" dirty="0"/>
          </a:p>
          <a:p>
            <a:pPr marL="216000" indent="-21492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ea typeface="DejaVu Sans"/>
              </a:rPr>
              <a:t> Based on Docker &amp; </a:t>
            </a:r>
            <a:r>
              <a:rPr lang="en-US" sz="3200" b="0" strike="noStrike" spc="-1" dirty="0" err="1">
                <a:solidFill>
                  <a:srgbClr val="000000"/>
                </a:solidFill>
                <a:ea typeface="DejaVu Sans"/>
              </a:rPr>
              <a:t>rkt</a:t>
            </a:r>
            <a:endParaRPr lang="en-US" sz="3200" b="0" strike="noStrike" spc="-1" dirty="0"/>
          </a:p>
          <a:p>
            <a:pPr marL="216000" indent="-21492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ea typeface="DejaVu Sans"/>
              </a:rPr>
              <a:t> &gt; 1,800 Images</a:t>
            </a:r>
            <a:endParaRPr lang="en-US" sz="3200" b="0" strike="noStrike" spc="-1" dirty="0"/>
          </a:p>
          <a:p>
            <a:pPr marL="216000" indent="-214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ea typeface="DejaVu Sans"/>
              </a:rPr>
              <a:t> Automatic builds from </a:t>
            </a:r>
            <a:r>
              <a:rPr lang="en-US" sz="3200" b="0" strike="noStrike" spc="-1" dirty="0" err="1">
                <a:solidFill>
                  <a:srgbClr val="000000"/>
                </a:solidFill>
                <a:ea typeface="DejaVu Sans"/>
              </a:rPr>
              <a:t>BioConda</a:t>
            </a:r>
            <a:endParaRPr lang="en-US" sz="3200" b="0" strike="noStrike" spc="-1" dirty="0"/>
          </a:p>
        </p:txBody>
      </p:sp>
      <p:sp>
        <p:nvSpPr>
          <p:cNvPr id="50" name="CustomShape 23"/>
          <p:cNvSpPr/>
          <p:nvPr/>
        </p:nvSpPr>
        <p:spPr>
          <a:xfrm>
            <a:off x="10467343" y="23857197"/>
            <a:ext cx="4201560" cy="5092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just">
              <a:lnSpc>
                <a:spcPct val="100000"/>
              </a:lnSpc>
            </a:pPr>
            <a:r>
              <a:rPr lang="en-US" sz="3200" b="0" strike="noStrike" spc="-1" dirty="0">
                <a:solidFill>
                  <a:srgbClr val="000000"/>
                </a:solidFill>
                <a:ea typeface="DejaVu Sans"/>
              </a:rPr>
              <a:t>Galaxy is an open, web-based platform for data intensive research.</a:t>
            </a:r>
            <a:endParaRPr lang="en-US" sz="3200" b="0" strike="noStrike" spc="-1" dirty="0"/>
          </a:p>
          <a:p>
            <a:pPr algn="just">
              <a:lnSpc>
                <a:spcPct val="100000"/>
              </a:lnSpc>
            </a:pPr>
            <a:endParaRPr lang="en-US" sz="3200" b="0" strike="noStrike" spc="-1" dirty="0"/>
          </a:p>
          <a:p>
            <a:pPr marL="216000" indent="-21492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ea typeface="DejaVu Sans"/>
              </a:rPr>
              <a:t> 29,588 commits</a:t>
            </a:r>
            <a:endParaRPr lang="en-US" sz="3200" b="0" strike="noStrike" spc="-1" dirty="0"/>
          </a:p>
          <a:p>
            <a:pPr marL="216000" indent="-21492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ea typeface="DejaVu Sans"/>
              </a:rPr>
              <a:t> 163 contributors</a:t>
            </a:r>
            <a:endParaRPr lang="en-US" sz="3200" b="0" strike="noStrike" spc="-1" dirty="0"/>
          </a:p>
          <a:p>
            <a:pPr marL="216000" indent="-21492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ea typeface="DejaVu Sans"/>
              </a:rPr>
              <a:t> One of the biggest </a:t>
            </a:r>
            <a:endParaRPr lang="en-US" sz="3200" b="0" strike="noStrike" spc="-1" dirty="0"/>
          </a:p>
          <a:p>
            <a:pPr marL="720" algn="just">
              <a:lnSpc>
                <a:spcPct val="100000"/>
              </a:lnSpc>
            </a:pPr>
            <a:r>
              <a:rPr lang="en-US" sz="3200" b="0" strike="noStrike" spc="-1" dirty="0">
                <a:solidFill>
                  <a:srgbClr val="000000"/>
                </a:solidFill>
                <a:ea typeface="DejaVu Sans"/>
              </a:rPr>
              <a:t>   Galaxy instances  </a:t>
            </a:r>
            <a:endParaRPr lang="en-US" sz="3200" b="0" strike="noStrike" spc="-1" dirty="0"/>
          </a:p>
          <a:p>
            <a:pPr marL="720" algn="just">
              <a:lnSpc>
                <a:spcPct val="100000"/>
              </a:lnSpc>
            </a:pPr>
            <a:r>
              <a:rPr lang="en-US" sz="3200" b="0" strike="noStrike" spc="-1" dirty="0">
                <a:solidFill>
                  <a:srgbClr val="000000"/>
                </a:solidFill>
                <a:ea typeface="DejaVu Sans"/>
              </a:rPr>
              <a:t>   available for </a:t>
            </a:r>
            <a:r>
              <a:rPr lang="en-US" sz="3200" b="0" strike="noStrike" spc="-1" dirty="0" err="1">
                <a:solidFill>
                  <a:srgbClr val="000000"/>
                </a:solidFill>
                <a:ea typeface="DejaVu Sans"/>
              </a:rPr>
              <a:t>de.NBI</a:t>
            </a:r>
            <a:r>
              <a:rPr lang="en-US" sz="3200" b="0" strike="noStrike" spc="-1" dirty="0">
                <a:solidFill>
                  <a:srgbClr val="000000"/>
                </a:solidFill>
                <a:ea typeface="DejaVu Sans"/>
              </a:rPr>
              <a:t>  </a:t>
            </a:r>
            <a:endParaRPr lang="en-US" sz="3200" b="0" strike="noStrike" spc="-1" dirty="0"/>
          </a:p>
        </p:txBody>
      </p:sp>
      <p:pic>
        <p:nvPicPr>
          <p:cNvPr id="54" name="Grafik 5"/>
          <p:cNvPicPr/>
          <p:nvPr/>
        </p:nvPicPr>
        <p:blipFill>
          <a:blip r:embed="rId10"/>
          <a:stretch/>
        </p:blipFill>
        <p:spPr>
          <a:xfrm>
            <a:off x="3213055" y="31294074"/>
            <a:ext cx="9182145" cy="4033912"/>
          </a:xfrm>
          <a:prstGeom prst="rect">
            <a:avLst/>
          </a:prstGeom>
          <a:ln>
            <a:noFill/>
          </a:ln>
        </p:spPr>
      </p:pic>
      <p:sp>
        <p:nvSpPr>
          <p:cNvPr id="55" name="CustomShape 26"/>
          <p:cNvSpPr/>
          <p:nvPr/>
        </p:nvSpPr>
        <p:spPr>
          <a:xfrm>
            <a:off x="1234711" y="29189040"/>
            <a:ext cx="12600360" cy="3015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just">
              <a:lnSpc>
                <a:spcPct val="100000"/>
              </a:lnSpc>
            </a:pPr>
            <a:r>
              <a:rPr lang="en-US" sz="3200" b="1" strike="noStrike" spc="-1" dirty="0">
                <a:solidFill>
                  <a:srgbClr val="000000"/>
                </a:solidFill>
                <a:ea typeface="DejaVu Sans"/>
              </a:rPr>
              <a:t>The Galaxy Docker Project</a:t>
            </a:r>
            <a:endParaRPr lang="en-US" sz="3200" b="0" strike="noStrike" spc="-1" dirty="0"/>
          </a:p>
          <a:p>
            <a:pPr algn="just">
              <a:lnSpc>
                <a:spcPct val="100000"/>
              </a:lnSpc>
            </a:pPr>
            <a:r>
              <a:rPr lang="en-US" sz="3200" b="0" strike="noStrike" spc="-1" dirty="0">
                <a:solidFill>
                  <a:srgbClr val="000000"/>
                </a:solidFill>
                <a:ea typeface="DejaVu Sans"/>
              </a:rPr>
              <a:t>The Galaxy Docker Image is an easy distributable full-fledged Galaxy installation, that can be used for testing, teaching and presenting new tools and features. </a:t>
            </a:r>
            <a:endParaRPr lang="en-US" sz="3200" b="0" strike="noStrike" spc="-1" dirty="0"/>
          </a:p>
          <a:p>
            <a:pPr algn="just">
              <a:lnSpc>
                <a:spcPct val="100000"/>
              </a:lnSpc>
            </a:pPr>
            <a:endParaRPr lang="en-US" sz="3200" b="0" strike="noStrike" spc="-1" dirty="0"/>
          </a:p>
          <a:p>
            <a:pPr algn="just">
              <a:lnSpc>
                <a:spcPct val="100000"/>
              </a:lnSpc>
            </a:pPr>
            <a:r>
              <a:rPr lang="en-US" sz="3200" b="0" strike="noStrike" spc="-1" dirty="0">
                <a:solidFill>
                  <a:srgbClr val="000000"/>
                </a:solidFill>
                <a:ea typeface="DejaVu Sans"/>
              </a:rPr>
              <a:t>Portable data analysis in a box!</a:t>
            </a:r>
            <a:endParaRPr lang="en-US" sz="3200" b="0" strike="noStrike" spc="-1" dirty="0"/>
          </a:p>
        </p:txBody>
      </p:sp>
      <p:sp>
        <p:nvSpPr>
          <p:cNvPr id="56" name="CustomShape 27"/>
          <p:cNvSpPr/>
          <p:nvPr/>
        </p:nvSpPr>
        <p:spPr>
          <a:xfrm>
            <a:off x="2875719" y="35691032"/>
            <a:ext cx="749772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0" strike="noStrike" spc="-1" dirty="0">
                <a:solidFill>
                  <a:srgbClr val="000000"/>
                </a:solidFill>
                <a:ea typeface="DejaVu Sans"/>
              </a:rPr>
              <a:t>https://github.com/bgruening/docker-galaxy-epigenetic</a:t>
            </a:r>
            <a:endParaRPr lang="en-US" sz="2400" b="0" strike="noStrike" spc="-1" dirty="0"/>
          </a:p>
        </p:txBody>
      </p:sp>
      <p:sp>
        <p:nvSpPr>
          <p:cNvPr id="57" name="Line 30"/>
          <p:cNvSpPr/>
          <p:nvPr/>
        </p:nvSpPr>
        <p:spPr>
          <a:xfrm flipH="1">
            <a:off x="5440231" y="23646619"/>
            <a:ext cx="28080" cy="4827240"/>
          </a:xfrm>
          <a:prstGeom prst="line">
            <a:avLst/>
          </a:prstGeom>
          <a:ln>
            <a:rou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58" name="Line 31"/>
          <p:cNvSpPr/>
          <p:nvPr/>
        </p:nvSpPr>
        <p:spPr>
          <a:xfrm flipH="1">
            <a:off x="10235251" y="23737325"/>
            <a:ext cx="28440" cy="4827240"/>
          </a:xfrm>
          <a:prstGeom prst="line">
            <a:avLst/>
          </a:prstGeom>
          <a:ln>
            <a:rou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pic>
        <p:nvPicPr>
          <p:cNvPr id="59" name="Picture 58"/>
          <p:cNvPicPr/>
          <p:nvPr/>
        </p:nvPicPr>
        <p:blipFill rotWithShape="1">
          <a:blip r:embed="rId11"/>
          <a:srcRect b="36146"/>
          <a:stretch/>
        </p:blipFill>
        <p:spPr>
          <a:xfrm>
            <a:off x="21870524" y="20140675"/>
            <a:ext cx="3940560" cy="2623072"/>
          </a:xfrm>
          <a:prstGeom prst="rect">
            <a:avLst/>
          </a:prstGeom>
          <a:ln>
            <a:noFill/>
          </a:ln>
        </p:spPr>
      </p:pic>
      <p:sp>
        <p:nvSpPr>
          <p:cNvPr id="61" name="CustomShape 20"/>
          <p:cNvSpPr/>
          <p:nvPr/>
        </p:nvSpPr>
        <p:spPr>
          <a:xfrm>
            <a:off x="15071987" y="9925525"/>
            <a:ext cx="12743640" cy="553707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r>
              <a:rPr lang="en-US" sz="3200" b="0" strike="noStrike" spc="-1" dirty="0" smtClean="0">
                <a:solidFill>
                  <a:srgbClr val="000000"/>
                </a:solidFill>
                <a:ea typeface="DejaVu Sans"/>
              </a:rPr>
              <a:t>Maintenance </a:t>
            </a:r>
            <a:r>
              <a:rPr lang="en-US" sz="3200" b="0" strike="noStrike" spc="-1" dirty="0">
                <a:solidFill>
                  <a:srgbClr val="000000"/>
                </a:solidFill>
                <a:ea typeface="DejaVu Sans"/>
              </a:rPr>
              <a:t>and integration of software into Galaxy to provide easy access for epigenetic analysis software:</a:t>
            </a:r>
            <a:endParaRPr lang="en-US" sz="3200" b="0" strike="noStrike" spc="-1" dirty="0"/>
          </a:p>
          <a:p>
            <a:pPr marL="216000" indent="-214200" algn="just">
              <a:lnSpc>
                <a:spcPct val="100000"/>
              </a:lnSpc>
              <a:buClr>
                <a:srgbClr val="000000"/>
              </a:buClr>
              <a:buFont typeface="Symbol" charset="2"/>
              <a:buChar char=""/>
            </a:pPr>
            <a:r>
              <a:rPr lang="en-US" sz="3200" b="0" strike="noStrike" spc="-1" dirty="0" err="1">
                <a:solidFill>
                  <a:srgbClr val="000000"/>
                </a:solidFill>
                <a:ea typeface="DejaVu Sans"/>
              </a:rPr>
              <a:t>deepTools</a:t>
            </a:r>
            <a:endParaRPr lang="en-US" sz="3200" b="0" strike="noStrike" spc="-1" dirty="0"/>
          </a:p>
          <a:p>
            <a:pPr marL="216000" indent="-214200" algn="just">
              <a:lnSpc>
                <a:spcPct val="100000"/>
              </a:lnSpc>
              <a:buClr>
                <a:srgbClr val="000000"/>
              </a:buClr>
              <a:buFont typeface="Symbol" charset="2"/>
              <a:buChar char=""/>
            </a:pPr>
            <a:r>
              <a:rPr lang="en-US" sz="3200" b="0" strike="noStrike" spc="-1" dirty="0" err="1">
                <a:solidFill>
                  <a:srgbClr val="000000"/>
                </a:solidFill>
                <a:ea typeface="DejaVu Sans"/>
              </a:rPr>
              <a:t>Bismark</a:t>
            </a:r>
            <a:endParaRPr lang="en-US" sz="3200" b="0" strike="noStrike" spc="-1" dirty="0"/>
          </a:p>
          <a:p>
            <a:pPr marL="216000" indent="-214200" algn="just">
              <a:lnSpc>
                <a:spcPct val="100000"/>
              </a:lnSpc>
              <a:buClr>
                <a:srgbClr val="000000"/>
              </a:buClr>
              <a:buFont typeface="Symbol" charset="2"/>
              <a:buChar char=""/>
            </a:pPr>
            <a:r>
              <a:rPr lang="en-US" sz="3200" b="0" strike="noStrike" spc="-1" dirty="0" err="1">
                <a:solidFill>
                  <a:srgbClr val="000000"/>
                </a:solidFill>
                <a:ea typeface="DejaVu Sans"/>
              </a:rPr>
              <a:t>HiCUP</a:t>
            </a:r>
            <a:endParaRPr lang="en-US" sz="3200" b="0" strike="noStrike" spc="-1" dirty="0"/>
          </a:p>
          <a:p>
            <a:pPr marL="216000" indent="-214200" algn="just">
              <a:lnSpc>
                <a:spcPct val="100000"/>
              </a:lnSpc>
              <a:buClr>
                <a:srgbClr val="000000"/>
              </a:buClr>
              <a:buFont typeface="Symbol" charset="2"/>
              <a:buChar char=""/>
            </a:pPr>
            <a:r>
              <a:rPr lang="en-US" sz="3200" b="0" strike="noStrike" spc="-1" dirty="0" err="1">
                <a:solidFill>
                  <a:srgbClr val="000000"/>
                </a:solidFill>
                <a:ea typeface="DejaVu Sans"/>
              </a:rPr>
              <a:t>CHiCAGO</a:t>
            </a:r>
            <a:endParaRPr lang="en-US" sz="3200" b="0" strike="noStrike" spc="-1" dirty="0"/>
          </a:p>
          <a:p>
            <a:pPr marL="216000" indent="-214200" algn="just">
              <a:lnSpc>
                <a:spcPct val="100000"/>
              </a:lnSpc>
              <a:buClr>
                <a:srgbClr val="000000"/>
              </a:buClr>
              <a:buFont typeface="Symbol" charset="2"/>
              <a:buChar char=""/>
            </a:pPr>
            <a:r>
              <a:rPr lang="en-US" sz="3200" b="0" strike="noStrike" spc="-1" dirty="0" err="1">
                <a:solidFill>
                  <a:srgbClr val="000000"/>
                </a:solidFill>
                <a:ea typeface="DejaVu Sans"/>
              </a:rPr>
              <a:t>Methyldackel</a:t>
            </a:r>
            <a:endParaRPr lang="en-US" sz="3200" b="0" strike="noStrike" spc="-1" dirty="0"/>
          </a:p>
          <a:p>
            <a:pPr marL="216000" indent="-214200" algn="just">
              <a:lnSpc>
                <a:spcPct val="100000"/>
              </a:lnSpc>
              <a:buClr>
                <a:srgbClr val="000000"/>
              </a:buClr>
              <a:buFont typeface="Symbol" charset="2"/>
              <a:buChar char=""/>
            </a:pPr>
            <a:r>
              <a:rPr lang="en-US" sz="3200" b="0" strike="noStrike" spc="-1" dirty="0" err="1">
                <a:solidFill>
                  <a:srgbClr val="000000"/>
                </a:solidFill>
                <a:ea typeface="DejaVu Sans"/>
              </a:rPr>
              <a:t>Methtools</a:t>
            </a:r>
            <a:endParaRPr lang="en-US" sz="3200" b="0" strike="noStrike" spc="-1" dirty="0"/>
          </a:p>
          <a:p>
            <a:pPr marL="216000" indent="-214200" algn="just">
              <a:lnSpc>
                <a:spcPct val="100000"/>
              </a:lnSpc>
              <a:buClr>
                <a:srgbClr val="000000"/>
              </a:buClr>
              <a:buFont typeface="Symbol" charset="2"/>
              <a:buChar char=""/>
            </a:pPr>
            <a:r>
              <a:rPr lang="en-US" sz="3200" b="0" strike="noStrike" spc="-1" dirty="0" err="1">
                <a:solidFill>
                  <a:srgbClr val="000000"/>
                </a:solidFill>
                <a:ea typeface="DejaVu Sans"/>
              </a:rPr>
              <a:t>HiCExplorer</a:t>
            </a:r>
            <a:r>
              <a:rPr lang="en-US" sz="3200" b="0" strike="noStrike" spc="-1" dirty="0">
                <a:solidFill>
                  <a:srgbClr val="000000"/>
                </a:solidFill>
                <a:ea typeface="DejaVu Sans"/>
              </a:rPr>
              <a:t> </a:t>
            </a:r>
            <a:endParaRPr lang="en-US" sz="3200" b="0" strike="noStrike" spc="-1" dirty="0" smtClean="0">
              <a:solidFill>
                <a:srgbClr val="000000"/>
              </a:solidFill>
              <a:ea typeface="DejaVu Sans"/>
            </a:endParaRPr>
          </a:p>
          <a:p>
            <a:pPr marL="216000" indent="-214200" algn="just">
              <a:lnSpc>
                <a:spcPct val="100000"/>
              </a:lnSpc>
              <a:buClr>
                <a:srgbClr val="000000"/>
              </a:buClr>
              <a:buFont typeface="Symbol" charset="2"/>
              <a:buChar char=""/>
            </a:pPr>
            <a:endParaRPr lang="en-US" sz="3200" b="0" strike="noStrike" spc="-1" dirty="0" smtClean="0">
              <a:solidFill>
                <a:srgbClr val="000000"/>
              </a:solidFill>
              <a:ea typeface="DejaVu Sans"/>
            </a:endParaRPr>
          </a:p>
          <a:p>
            <a:pPr marL="216000" indent="-214200" algn="just">
              <a:lnSpc>
                <a:spcPct val="100000"/>
              </a:lnSpc>
              <a:buClr>
                <a:srgbClr val="000000"/>
              </a:buClr>
              <a:buFont typeface="Symbol" charset="2"/>
              <a:buChar char=""/>
            </a:pPr>
            <a:r>
              <a:rPr lang="en-US" sz="3200" spc="-1" dirty="0" smtClean="0">
                <a:solidFill>
                  <a:srgbClr val="000000"/>
                </a:solidFill>
              </a:rPr>
              <a:t>Galaxy</a:t>
            </a:r>
          </a:p>
          <a:p>
            <a:pPr marL="216000" indent="-214200" algn="just">
              <a:lnSpc>
                <a:spcPct val="100000"/>
              </a:lnSpc>
              <a:buClr>
                <a:srgbClr val="000000"/>
              </a:buClr>
              <a:buFont typeface="Symbol" charset="2"/>
              <a:buChar char=""/>
            </a:pPr>
            <a:r>
              <a:rPr lang="en-US" sz="3200" b="0" strike="noStrike" spc="-1" dirty="0" smtClean="0">
                <a:solidFill>
                  <a:srgbClr val="000000"/>
                </a:solidFill>
              </a:rPr>
              <a:t>Docker</a:t>
            </a:r>
            <a:endParaRPr lang="en-US" sz="3200" b="0" strike="noStrike" spc="-1" dirty="0"/>
          </a:p>
          <a:p>
            <a:pPr marL="216000" indent="-214200" algn="just">
              <a:lnSpc>
                <a:spcPct val="100000"/>
              </a:lnSpc>
              <a:buClr>
                <a:srgbClr val="000000"/>
              </a:buClr>
              <a:buFont typeface="Symbol"/>
              <a:buChar char=""/>
            </a:pPr>
            <a:endParaRPr lang="en-US" sz="3200" b="0" strike="noStrike" spc="-1" dirty="0"/>
          </a:p>
          <a:p>
            <a:pPr marL="216000" indent="-214200" algn="just">
              <a:lnSpc>
                <a:spcPct val="100000"/>
              </a:lnSpc>
              <a:buClr>
                <a:srgbClr val="000000"/>
              </a:buClr>
              <a:buFont typeface="Symbol"/>
              <a:buChar char=""/>
            </a:pPr>
            <a:endParaRPr lang="en-US" sz="3200" b="0" strike="noStrike" spc="-1" dirty="0"/>
          </a:p>
          <a:p>
            <a:pPr marL="216000" indent="-214200" algn="just">
              <a:lnSpc>
                <a:spcPct val="100000"/>
              </a:lnSpc>
              <a:buClr>
                <a:srgbClr val="000000"/>
              </a:buClr>
              <a:buFont typeface="Symbol"/>
              <a:buChar char=""/>
            </a:pPr>
            <a:endParaRPr lang="en-US" sz="3200" b="0" strike="noStrike" spc="-1" dirty="0"/>
          </a:p>
          <a:p>
            <a:pPr marL="216000" indent="-214200" algn="just">
              <a:lnSpc>
                <a:spcPct val="100000"/>
              </a:lnSpc>
              <a:buClr>
                <a:srgbClr val="000000"/>
              </a:buClr>
              <a:buFont typeface="Symbol"/>
              <a:buChar char=""/>
            </a:pPr>
            <a:endParaRPr lang="en-US" sz="3200" b="0" strike="noStrike" spc="-1" dirty="0"/>
          </a:p>
          <a:p>
            <a:pPr marL="216000" indent="-214200" algn="just">
              <a:lnSpc>
                <a:spcPct val="100000"/>
              </a:lnSpc>
              <a:buClr>
                <a:srgbClr val="000000"/>
              </a:buClr>
              <a:buFont typeface="Symbol"/>
              <a:buChar char=""/>
            </a:pPr>
            <a:endParaRPr lang="en-US" sz="3200" b="0" strike="noStrike" spc="-1" dirty="0"/>
          </a:p>
          <a:p>
            <a:pPr algn="just">
              <a:lnSpc>
                <a:spcPct val="100000"/>
              </a:lnSpc>
            </a:pPr>
            <a:endParaRPr lang="en-US" sz="3200" b="0" strike="noStrike" spc="-1" dirty="0"/>
          </a:p>
          <a:p>
            <a:pPr algn="just">
              <a:lnSpc>
                <a:spcPct val="100000"/>
              </a:lnSpc>
            </a:pPr>
            <a:endParaRPr lang="en-US" sz="3200" b="0" strike="noStrike" spc="-1" dirty="0"/>
          </a:p>
          <a:p>
            <a:pPr algn="just">
              <a:lnSpc>
                <a:spcPct val="100000"/>
              </a:lnSpc>
            </a:pPr>
            <a:endParaRPr lang="en-US" sz="3200" b="0" strike="noStrike" spc="-1" dirty="0"/>
          </a:p>
          <a:p>
            <a:pPr algn="just">
              <a:lnSpc>
                <a:spcPct val="100000"/>
              </a:lnSpc>
            </a:pPr>
            <a:endParaRPr lang="en-US" sz="3200" b="0" strike="noStrike" spc="-1" dirty="0"/>
          </a:p>
          <a:p>
            <a:pPr algn="just">
              <a:lnSpc>
                <a:spcPct val="100000"/>
              </a:lnSpc>
            </a:pPr>
            <a:endParaRPr lang="en-US" sz="3200" b="0" strike="noStrike" spc="-1" dirty="0"/>
          </a:p>
          <a:p>
            <a:pPr algn="just">
              <a:lnSpc>
                <a:spcPct val="100000"/>
              </a:lnSpc>
            </a:pPr>
            <a:endParaRPr lang="en-US" sz="3200" b="0" strike="noStrike" spc="-1" dirty="0"/>
          </a:p>
        </p:txBody>
      </p:sp>
      <p:pic>
        <p:nvPicPr>
          <p:cNvPr id="62" name="Picture 61"/>
          <p:cNvPicPr/>
          <p:nvPr/>
        </p:nvPicPr>
        <p:blipFill>
          <a:blip r:embed="rId12"/>
          <a:stretch/>
        </p:blipFill>
        <p:spPr>
          <a:xfrm>
            <a:off x="24027852" y="20881098"/>
            <a:ext cx="4190760" cy="3108960"/>
          </a:xfrm>
          <a:prstGeom prst="rect">
            <a:avLst/>
          </a:prstGeom>
          <a:ln>
            <a:noFill/>
          </a:ln>
        </p:spPr>
      </p:pic>
      <p:pic>
        <p:nvPicPr>
          <p:cNvPr id="63" name="Picture 62"/>
          <p:cNvPicPr/>
          <p:nvPr/>
        </p:nvPicPr>
        <p:blipFill>
          <a:blip r:embed="rId13"/>
          <a:stretch/>
        </p:blipFill>
        <p:spPr>
          <a:xfrm>
            <a:off x="20073243" y="11537893"/>
            <a:ext cx="6583320" cy="4114800"/>
          </a:xfrm>
          <a:prstGeom prst="rect">
            <a:avLst/>
          </a:prstGeom>
          <a:ln>
            <a:noFill/>
          </a:ln>
        </p:spPr>
      </p:pic>
      <p:sp>
        <p:nvSpPr>
          <p:cNvPr id="4" name="Rectangle 3"/>
          <p:cNvSpPr/>
          <p:nvPr/>
        </p:nvSpPr>
        <p:spPr>
          <a:xfrm>
            <a:off x="14980425" y="17139854"/>
            <a:ext cx="15135225" cy="6001643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3200" spc="-1" dirty="0">
                <a:solidFill>
                  <a:srgbClr val="000000"/>
                </a:solidFill>
                <a:ea typeface="DejaVu Sans"/>
              </a:rPr>
              <a:t>Development and maintenance of software for Hi-C data analysis </a:t>
            </a:r>
            <a:endParaRPr lang="en-US" sz="3200" spc="-1" dirty="0"/>
          </a:p>
          <a:p>
            <a:pPr algn="just">
              <a:lnSpc>
                <a:spcPct val="100000"/>
              </a:lnSpc>
            </a:pPr>
            <a:endParaRPr lang="en-US" sz="3200" spc="-1" dirty="0"/>
          </a:p>
          <a:p>
            <a:pPr algn="just">
              <a:lnSpc>
                <a:spcPct val="100000"/>
              </a:lnSpc>
            </a:pPr>
            <a:r>
              <a:rPr lang="en-US" sz="3200" b="1" spc="-1" dirty="0" err="1">
                <a:solidFill>
                  <a:srgbClr val="000000"/>
                </a:solidFill>
                <a:ea typeface="DejaVu Sans"/>
              </a:rPr>
              <a:t>HiCExplorer</a:t>
            </a:r>
            <a:r>
              <a:rPr lang="en-US" sz="3200" b="1" spc="-1" dirty="0">
                <a:solidFill>
                  <a:srgbClr val="000000"/>
                </a:solidFill>
                <a:ea typeface="DejaVu Sans"/>
              </a:rPr>
              <a:t>:</a:t>
            </a:r>
            <a:endParaRPr lang="en-US" sz="3200" spc="-1" dirty="0"/>
          </a:p>
          <a:p>
            <a:pPr marL="216000" indent="-21420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spc="-1" dirty="0">
                <a:solidFill>
                  <a:srgbClr val="000000"/>
                </a:solidFill>
                <a:ea typeface="DejaVu Sans"/>
              </a:rPr>
              <a:t>Interaction matrix creation 3x faster</a:t>
            </a:r>
            <a:endParaRPr lang="en-US" sz="3200" spc="-1" dirty="0"/>
          </a:p>
          <a:p>
            <a:pPr marL="216000" indent="-21420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spc="-1" dirty="0">
                <a:solidFill>
                  <a:srgbClr val="000000"/>
                </a:solidFill>
                <a:ea typeface="DejaVu Sans"/>
              </a:rPr>
              <a:t>Improved training material: hicexplorer.readthedocs.io</a:t>
            </a:r>
            <a:endParaRPr lang="en-US" sz="3200" spc="-1" dirty="0"/>
          </a:p>
          <a:p>
            <a:pPr marL="216000" indent="-21420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spc="-1" dirty="0">
                <a:solidFill>
                  <a:srgbClr val="000000"/>
                </a:solidFill>
                <a:ea typeface="DejaVu Sans"/>
              </a:rPr>
              <a:t>New Galaxy wrappers for a better user experience</a:t>
            </a:r>
            <a:endParaRPr lang="en-US" sz="3200" spc="-1" dirty="0"/>
          </a:p>
          <a:p>
            <a:pPr marL="216000" indent="-21420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spc="-1" dirty="0">
                <a:solidFill>
                  <a:srgbClr val="000000"/>
                </a:solidFill>
                <a:ea typeface="DejaVu Sans"/>
              </a:rPr>
              <a:t>Docker integration</a:t>
            </a:r>
            <a:endParaRPr lang="en-US" sz="3200" spc="-1" dirty="0"/>
          </a:p>
          <a:p>
            <a:pPr marL="216000" indent="-21420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spc="-1" dirty="0">
                <a:solidFill>
                  <a:srgbClr val="000000"/>
                </a:solidFill>
                <a:ea typeface="DejaVu Sans"/>
              </a:rPr>
              <a:t>Release 2.0 will have:</a:t>
            </a:r>
            <a:endParaRPr lang="en-US" sz="3200" spc="-1" dirty="0"/>
          </a:p>
          <a:p>
            <a:pPr marL="432000" lvl="1" indent="-21600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spc="-1" dirty="0">
                <a:solidFill>
                  <a:srgbClr val="000000"/>
                </a:solidFill>
                <a:ea typeface="DejaVu Sans"/>
              </a:rPr>
              <a:t>Python 3 support</a:t>
            </a:r>
            <a:endParaRPr lang="en-US" sz="3200" spc="-1" dirty="0"/>
          </a:p>
          <a:p>
            <a:pPr marL="432000" lvl="1" indent="-21600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spc="-1" dirty="0">
                <a:solidFill>
                  <a:srgbClr val="000000"/>
                </a:solidFill>
                <a:ea typeface="DejaVu Sans"/>
              </a:rPr>
              <a:t>‘Cool’ format support</a:t>
            </a:r>
            <a:endParaRPr lang="en-US" sz="3200" spc="-1" dirty="0"/>
          </a:p>
          <a:p>
            <a:pPr marL="432000" lvl="1" indent="-21600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spc="-1" dirty="0">
                <a:solidFill>
                  <a:srgbClr val="000000"/>
                </a:solidFill>
                <a:ea typeface="DejaVu Sans"/>
              </a:rPr>
              <a:t>A/B compartments</a:t>
            </a:r>
            <a:endParaRPr lang="en-US" sz="3200" spc="-1" dirty="0"/>
          </a:p>
          <a:p>
            <a:pPr marL="432000" lvl="1" indent="-21600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spc="-1" dirty="0">
                <a:solidFill>
                  <a:srgbClr val="000000"/>
                </a:solidFill>
                <a:ea typeface="DejaVu Sans"/>
              </a:rPr>
              <a:t>Improved visualization</a:t>
            </a:r>
          </a:p>
        </p:txBody>
      </p:sp>
      <p:sp>
        <p:nvSpPr>
          <p:cNvPr id="64" name="Textfeld 50"/>
          <p:cNvSpPr txBox="1"/>
          <p:nvPr/>
        </p:nvSpPr>
        <p:spPr>
          <a:xfrm>
            <a:off x="1214773" y="21808218"/>
            <a:ext cx="1331837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400" b="1" dirty="0" smtClean="0">
                <a:latin typeface="Cambria" panose="02040503050406030204" pitchFamily="18" charset="0"/>
                <a:cs typeface="Arial" panose="020B0604020202020204" pitchFamily="34" charset="0"/>
              </a:rPr>
              <a:t>Community based infrastructure</a:t>
            </a:r>
            <a:endParaRPr lang="de-DE" sz="4400" b="1" dirty="0">
              <a:latin typeface="Cambria" panose="02040503050406030204" pitchFamily="18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14773" y="19289360"/>
            <a:ext cx="1178853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smtClean="0"/>
              <a:t>Paid staff</a:t>
            </a:r>
            <a:r>
              <a:rPr lang="en-US" sz="3200" dirty="0" smtClean="0"/>
              <a:t>: 1 Joachim Wolff</a:t>
            </a:r>
          </a:p>
          <a:p>
            <a:r>
              <a:rPr lang="en-US" sz="3200" dirty="0" smtClean="0"/>
              <a:t>Other staff: 1 </a:t>
            </a:r>
            <a:r>
              <a:rPr lang="en-US" sz="3200" dirty="0" err="1" smtClean="0"/>
              <a:t>Bjoern</a:t>
            </a:r>
            <a:r>
              <a:rPr lang="en-US" sz="3200" dirty="0" smtClean="0"/>
              <a:t> </a:t>
            </a:r>
            <a:r>
              <a:rPr lang="en-US" sz="3200" dirty="0" err="1" smtClean="0"/>
              <a:t>Gruening</a:t>
            </a:r>
            <a:endParaRPr lang="en-US" sz="3200" dirty="0"/>
          </a:p>
        </p:txBody>
      </p:sp>
      <p:graphicFrame>
        <p:nvGraphicFramePr>
          <p:cNvPr id="65" name="Tabelle 8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6170226"/>
              </p:ext>
            </p:extLst>
          </p:nvPr>
        </p:nvGraphicFramePr>
        <p:xfrm>
          <a:off x="15138000" y="8542242"/>
          <a:ext cx="13080612" cy="10506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806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86353">
                <a:tc>
                  <a:txBody>
                    <a:bodyPr/>
                    <a:lstStyle/>
                    <a:p>
                      <a:pPr marL="0" marR="0" lvl="0" indent="0" algn="l" defTabSz="2088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4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Cambria" panose="02040503050406030204" pitchFamily="18" charset="0"/>
                          <a:ea typeface="+mn-ea"/>
                          <a:cs typeface="Arial" panose="020B0604020202020204" pitchFamily="34" charset="0"/>
                        </a:rPr>
                        <a:t>de.NBI </a:t>
                      </a:r>
                      <a:r>
                        <a:rPr kumimoji="0" lang="de-DE" sz="48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Cambria" panose="02040503050406030204" pitchFamily="18" charset="0"/>
                          <a:ea typeface="+mn-ea"/>
                          <a:cs typeface="Arial" panose="020B0604020202020204" pitchFamily="34" charset="0"/>
                        </a:rPr>
                        <a:t>services</a:t>
                      </a:r>
                      <a:endParaRPr kumimoji="0" lang="de-DE" sz="4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uLnTx/>
                        <a:uFillTx/>
                        <a:latin typeface="Cambria" panose="02040503050406030204" pitchFamily="18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129280" marT="64640" marB="254488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66" name="Picture 65"/>
          <p:cNvPicPr/>
          <p:nvPr/>
        </p:nvPicPr>
        <p:blipFill>
          <a:blip r:embed="rId14"/>
          <a:srcRect t="13314" b="6806"/>
          <a:stretch/>
        </p:blipFill>
        <p:spPr>
          <a:xfrm>
            <a:off x="22196546" y="28008359"/>
            <a:ext cx="6540840" cy="3474360"/>
          </a:xfrm>
          <a:prstGeom prst="rect">
            <a:avLst/>
          </a:prstGeom>
          <a:ln>
            <a:noFill/>
          </a:ln>
        </p:spPr>
      </p:pic>
      <p:graphicFrame>
        <p:nvGraphicFramePr>
          <p:cNvPr id="67" name="Table 29"/>
          <p:cNvGraphicFramePr/>
          <p:nvPr>
            <p:extLst>
              <p:ext uri="{D42A27DB-BD31-4B8C-83A1-F6EECF244321}">
                <p14:modId xmlns:p14="http://schemas.microsoft.com/office/powerpoint/2010/main" val="654648414"/>
              </p:ext>
            </p:extLst>
          </p:nvPr>
        </p:nvGraphicFramePr>
        <p:xfrm>
          <a:off x="15702686" y="31997249"/>
          <a:ext cx="12987720" cy="5931972"/>
        </p:xfrm>
        <a:graphic>
          <a:graphicData uri="http://schemas.openxmlformats.org/drawingml/2006/table">
            <a:tbl>
              <a:tblPr/>
              <a:tblGrid>
                <a:gridCol w="3555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727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55793">
                <a:tc gridSpan="3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800" b="1" strike="noStrike" spc="-1" dirty="0">
                          <a:solidFill>
                            <a:srgbClr val="000000"/>
                          </a:solidFill>
                          <a:latin typeface="+mn-lt"/>
                        </a:rPr>
                        <a:t>2016 / 2017 past events</a:t>
                      </a:r>
                      <a:endParaRPr lang="en-US" sz="2800" b="0" strike="noStrike" spc="-1" dirty="0">
                        <a:latin typeface="+mn-lt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29FC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29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5958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2800" b="0" strike="noStrike" spc="-1">
                          <a:solidFill>
                            <a:srgbClr val="000000"/>
                          </a:solidFill>
                          <a:latin typeface="+mn-lt"/>
                        </a:rPr>
                        <a:t>15</a:t>
                      </a:r>
                      <a:r>
                        <a:rPr lang="en-US" sz="2800" b="0" strike="noStrike" spc="-1" baseline="30000">
                          <a:solidFill>
                            <a:srgbClr val="000000"/>
                          </a:solidFill>
                          <a:latin typeface="+mn-lt"/>
                        </a:rPr>
                        <a:t>th</a:t>
                      </a:r>
                      <a:r>
                        <a:rPr lang="en-US" sz="2800" b="0" strike="noStrike" spc="-1">
                          <a:solidFill>
                            <a:srgbClr val="000000"/>
                          </a:solidFill>
                          <a:latin typeface="+mn-lt"/>
                        </a:rPr>
                        <a:t> – 16</a:t>
                      </a:r>
                      <a:r>
                        <a:rPr lang="en-US" sz="2800" b="0" strike="noStrike" spc="-1" baseline="30000">
                          <a:solidFill>
                            <a:srgbClr val="000000"/>
                          </a:solidFill>
                          <a:latin typeface="+mn-lt"/>
                        </a:rPr>
                        <a:t>th</a:t>
                      </a:r>
                      <a:r>
                        <a:rPr lang="en-US" sz="2800" b="0" strike="noStrike" spc="-1">
                          <a:solidFill>
                            <a:srgbClr val="000000"/>
                          </a:solidFill>
                          <a:latin typeface="+mn-lt"/>
                        </a:rPr>
                        <a:t> Dec 2016</a:t>
                      </a:r>
                      <a:endParaRPr lang="en-US" sz="2800" b="0" strike="noStrike" spc="-1">
                        <a:latin typeface="+mn-lt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b="0" strike="noStrike" spc="-1">
                          <a:latin typeface="+mn-lt"/>
                        </a:rPr>
                        <a:t>Galaxy RNA-Seq analysis workshop</a:t>
                      </a: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2800" b="0" strike="noStrike" spc="-1" dirty="0">
                          <a:solidFill>
                            <a:srgbClr val="000000"/>
                          </a:solidFill>
                          <a:latin typeface="+mn-lt"/>
                        </a:rPr>
                        <a:t>Freiburg</a:t>
                      </a:r>
                      <a:endParaRPr lang="en-US" sz="2800" b="0" strike="noStrike" spc="-1" dirty="0">
                        <a:latin typeface="+mn-lt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5958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2800" b="0" strike="noStrike" spc="-1" dirty="0" smtClean="0">
                          <a:latin typeface="+mn-lt"/>
                        </a:rPr>
                        <a:t>09</a:t>
                      </a:r>
                      <a:r>
                        <a:rPr lang="en-US" sz="2800" b="0" strike="noStrike" spc="-1" baseline="30000" dirty="0" smtClean="0">
                          <a:latin typeface="+mn-lt"/>
                        </a:rPr>
                        <a:t>th</a:t>
                      </a:r>
                      <a:r>
                        <a:rPr lang="en-US" sz="2800" b="0" strike="noStrike" spc="-1" dirty="0" smtClean="0">
                          <a:latin typeface="+mn-lt"/>
                        </a:rPr>
                        <a:t> </a:t>
                      </a:r>
                      <a:r>
                        <a:rPr lang="en-DE" sz="2800" b="0" strike="noStrike" spc="-1" dirty="0" smtClean="0">
                          <a:latin typeface="+mn-lt"/>
                        </a:rPr>
                        <a:t>–</a:t>
                      </a:r>
                      <a:r>
                        <a:rPr lang="en-US" sz="2800" b="0" strike="noStrike" spc="-1" dirty="0" smtClean="0">
                          <a:latin typeface="+mn-lt"/>
                        </a:rPr>
                        <a:t> 10</a:t>
                      </a:r>
                      <a:r>
                        <a:rPr lang="en-US" sz="2800" b="0" strike="noStrike" spc="-1" baseline="30000" dirty="0" smtClean="0">
                          <a:latin typeface="+mn-lt"/>
                        </a:rPr>
                        <a:t>th</a:t>
                      </a:r>
                      <a:r>
                        <a:rPr lang="en-US" sz="2800" b="0" strike="noStrike" spc="-1" dirty="0" smtClean="0">
                          <a:latin typeface="+mn-lt"/>
                        </a:rPr>
                        <a:t> Jan 2017</a:t>
                      </a:r>
                      <a:endParaRPr lang="en-US" sz="2800" b="0" strike="noStrike" spc="-1" dirty="0">
                        <a:latin typeface="+mn-lt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b="0" strike="noStrike" spc="-1" dirty="0" smtClean="0">
                          <a:latin typeface="+mn-lt"/>
                        </a:rPr>
                        <a:t>Online contribution fest</a:t>
                      </a:r>
                      <a:endParaRPr lang="en-US" sz="2800" b="0" strike="noStrike" spc="-1" dirty="0">
                        <a:latin typeface="+mn-lt"/>
                      </a:endParaRPr>
                    </a:p>
                  </a:txBody>
                  <a:tcPr>
                    <a:lnL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endParaRPr lang="en-US" sz="2800" b="0" strike="noStrike" spc="-1" dirty="0">
                        <a:latin typeface="+mn-lt"/>
                      </a:endParaRPr>
                    </a:p>
                  </a:txBody>
                  <a:tcPr>
                    <a:lnL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>
                      <a:solidFill>
                        <a:srgbClr val="000000"/>
                      </a:solidFill>
                    </a:lnR>
                    <a:lnT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2428931"/>
                  </a:ext>
                </a:extLst>
              </a:tr>
              <a:tr h="355958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2800" b="0" strike="noStrike" spc="-1" dirty="0">
                          <a:solidFill>
                            <a:srgbClr val="000000"/>
                          </a:solidFill>
                          <a:latin typeface="+mn-lt"/>
                        </a:rPr>
                        <a:t>16</a:t>
                      </a:r>
                      <a:r>
                        <a:rPr lang="en-US" sz="2800" b="0" strike="noStrike" spc="-1" baseline="30000" dirty="0">
                          <a:solidFill>
                            <a:srgbClr val="000000"/>
                          </a:solidFill>
                          <a:latin typeface="+mn-lt"/>
                        </a:rPr>
                        <a:t>th </a:t>
                      </a:r>
                      <a:r>
                        <a:rPr lang="en-US" sz="2800" b="0" strike="noStrike" spc="-1" dirty="0">
                          <a:solidFill>
                            <a:srgbClr val="000000"/>
                          </a:solidFill>
                          <a:latin typeface="+mn-lt"/>
                        </a:rPr>
                        <a:t>– 19</a:t>
                      </a:r>
                      <a:r>
                        <a:rPr lang="en-US" sz="2800" b="0" strike="noStrike" spc="-1" baseline="30000" dirty="0">
                          <a:solidFill>
                            <a:srgbClr val="000000"/>
                          </a:solidFill>
                          <a:latin typeface="+mn-lt"/>
                        </a:rPr>
                        <a:t>th</a:t>
                      </a:r>
                      <a:r>
                        <a:rPr lang="en-US" sz="2800" b="0" strike="noStrike" spc="-1" dirty="0">
                          <a:solidFill>
                            <a:srgbClr val="000000"/>
                          </a:solidFill>
                          <a:latin typeface="+mn-lt"/>
                        </a:rPr>
                        <a:t> Jan 2017</a:t>
                      </a:r>
                      <a:endParaRPr lang="en-US" sz="2800" b="0" strike="noStrike" spc="-1" dirty="0">
                        <a:latin typeface="+mn-lt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2800" b="0" strike="noStrike" spc="-1" dirty="0">
                          <a:solidFill>
                            <a:srgbClr val="000000"/>
                          </a:solidFill>
                          <a:latin typeface="+mn-lt"/>
                        </a:rPr>
                        <a:t>European Galaxy Developer workshop</a:t>
                      </a:r>
                      <a:endParaRPr lang="en-US" sz="2800" b="0" strike="noStrike" spc="-1" dirty="0">
                        <a:latin typeface="+mn-lt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2800" b="0" strike="noStrike" spc="-1">
                          <a:solidFill>
                            <a:srgbClr val="000000"/>
                          </a:solidFill>
                          <a:latin typeface="+mn-lt"/>
                        </a:rPr>
                        <a:t>Strasbourg</a:t>
                      </a:r>
                      <a:endParaRPr lang="en-US" sz="2800" b="0" strike="noStrike" spc="-1">
                        <a:latin typeface="+mn-lt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5958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2800" b="0" strike="noStrike" spc="-1">
                          <a:solidFill>
                            <a:srgbClr val="000000"/>
                          </a:solidFill>
                          <a:latin typeface="+mn-lt"/>
                        </a:rPr>
                        <a:t>13</a:t>
                      </a:r>
                      <a:r>
                        <a:rPr lang="en-US" sz="2800" b="0" strike="noStrike" spc="-1" baseline="30000">
                          <a:solidFill>
                            <a:srgbClr val="000000"/>
                          </a:solidFill>
                          <a:latin typeface="+mn-lt"/>
                        </a:rPr>
                        <a:t>th </a:t>
                      </a:r>
                      <a:r>
                        <a:rPr lang="en-US" sz="2800" b="0" strike="noStrike" spc="-1">
                          <a:solidFill>
                            <a:srgbClr val="000000"/>
                          </a:solidFill>
                          <a:latin typeface="+mn-lt"/>
                        </a:rPr>
                        <a:t>– 17</a:t>
                      </a:r>
                      <a:r>
                        <a:rPr lang="en-US" sz="2800" b="0" strike="noStrike" spc="-1" baseline="30000">
                          <a:solidFill>
                            <a:srgbClr val="000000"/>
                          </a:solidFill>
                          <a:latin typeface="+mn-lt"/>
                        </a:rPr>
                        <a:t>th</a:t>
                      </a:r>
                      <a:r>
                        <a:rPr lang="en-US" sz="2800" b="0" strike="noStrike" spc="-1">
                          <a:solidFill>
                            <a:srgbClr val="000000"/>
                          </a:solidFill>
                          <a:latin typeface="+mn-lt"/>
                        </a:rPr>
                        <a:t> Feb 2017 </a:t>
                      </a:r>
                      <a:endParaRPr lang="en-US" sz="2800" b="0" strike="noStrike" spc="-1">
                        <a:latin typeface="+mn-lt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2800" b="0" strike="noStrike" spc="-1" dirty="0">
                          <a:solidFill>
                            <a:srgbClr val="000000"/>
                          </a:solidFill>
                          <a:latin typeface="+mn-lt"/>
                        </a:rPr>
                        <a:t>Galaxy HTS data analysis workshop </a:t>
                      </a:r>
                      <a:endParaRPr lang="en-US" sz="2800" b="0" strike="noStrike" spc="-1" dirty="0">
                        <a:latin typeface="+mn-lt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2800" b="0" strike="noStrike" spc="-1">
                          <a:solidFill>
                            <a:srgbClr val="000000"/>
                          </a:solidFill>
                          <a:latin typeface="+mn-lt"/>
                        </a:rPr>
                        <a:t>Freiburg</a:t>
                      </a:r>
                      <a:endParaRPr lang="en-US" sz="2800" b="0" strike="noStrike" spc="-1">
                        <a:latin typeface="+mn-lt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5793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latin typeface="+mn-lt"/>
                        </a:rPr>
                        <a:t>04</a:t>
                      </a:r>
                      <a:r>
                        <a:rPr lang="en-US" sz="2800" b="0" strike="noStrike" spc="-1" baseline="30000" dirty="0" smtClean="0">
                          <a:solidFill>
                            <a:srgbClr val="000000"/>
                          </a:solidFill>
                          <a:latin typeface="+mn-lt"/>
                        </a:rPr>
                        <a:t>th</a:t>
                      </a:r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latin typeface="+mn-lt"/>
                        </a:rPr>
                        <a:t> </a:t>
                      </a:r>
                      <a:r>
                        <a:rPr lang="en-US" sz="2800" b="0" strike="noStrike" spc="-1" dirty="0">
                          <a:solidFill>
                            <a:srgbClr val="000000"/>
                          </a:solidFill>
                          <a:latin typeface="+mn-lt"/>
                        </a:rPr>
                        <a:t>– </a:t>
                      </a:r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latin typeface="+mn-lt"/>
                        </a:rPr>
                        <a:t>05</a:t>
                      </a:r>
                      <a:r>
                        <a:rPr lang="en-US" sz="2800" b="0" strike="noStrike" spc="-1" baseline="30000" dirty="0" smtClean="0">
                          <a:solidFill>
                            <a:srgbClr val="000000"/>
                          </a:solidFill>
                          <a:latin typeface="+mn-lt"/>
                        </a:rPr>
                        <a:t>th</a:t>
                      </a:r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latin typeface="+mn-lt"/>
                        </a:rPr>
                        <a:t> </a:t>
                      </a:r>
                      <a:r>
                        <a:rPr lang="en-US" sz="2800" b="0" strike="noStrike" spc="-1" dirty="0">
                          <a:solidFill>
                            <a:srgbClr val="000000"/>
                          </a:solidFill>
                          <a:latin typeface="+mn-lt"/>
                        </a:rPr>
                        <a:t>Apr 2017 </a:t>
                      </a:r>
                      <a:endParaRPr lang="en-US" sz="2800" b="0" strike="noStrike" spc="-1" dirty="0">
                        <a:latin typeface="+mn-lt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2800" b="0" strike="noStrike" spc="-1" dirty="0">
                          <a:solidFill>
                            <a:srgbClr val="000000"/>
                          </a:solidFill>
                          <a:latin typeface="+mn-lt"/>
                        </a:rPr>
                        <a:t>ELIXIR – </a:t>
                      </a:r>
                      <a:r>
                        <a:rPr lang="en-US" sz="2800" b="0" strike="noStrike" spc="-1" dirty="0" err="1">
                          <a:solidFill>
                            <a:srgbClr val="000000"/>
                          </a:solidFill>
                          <a:latin typeface="+mn-lt"/>
                        </a:rPr>
                        <a:t>de.NBI</a:t>
                      </a:r>
                      <a:r>
                        <a:rPr lang="en-US" sz="2800" b="0" strike="noStrike" spc="-1" dirty="0">
                          <a:solidFill>
                            <a:srgbClr val="000000"/>
                          </a:solidFill>
                          <a:latin typeface="+mn-lt"/>
                        </a:rPr>
                        <a:t> AAI workshop</a:t>
                      </a:r>
                      <a:endParaRPr lang="en-US" sz="2800" b="0" strike="noStrike" spc="-1" dirty="0">
                        <a:latin typeface="+mn-lt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2800" b="0" strike="noStrike" spc="-1">
                          <a:solidFill>
                            <a:srgbClr val="000000"/>
                          </a:solidFill>
                          <a:latin typeface="+mn-lt"/>
                        </a:rPr>
                        <a:t>Freiburg</a:t>
                      </a:r>
                      <a:endParaRPr lang="en-US" sz="2800" b="0" strike="noStrike" spc="-1">
                        <a:latin typeface="+mn-lt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5793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2800" b="0" strike="noStrike" spc="-1" dirty="0" smtClean="0">
                          <a:latin typeface="+mn-lt"/>
                        </a:rPr>
                        <a:t>22</a:t>
                      </a:r>
                      <a:r>
                        <a:rPr lang="en-US" sz="2800" b="0" strike="noStrike" spc="-1" baseline="30000" dirty="0" smtClean="0">
                          <a:latin typeface="+mn-lt"/>
                        </a:rPr>
                        <a:t>nd</a:t>
                      </a:r>
                      <a:r>
                        <a:rPr lang="en-US" sz="2800" b="0" strike="noStrike" spc="-1" dirty="0" smtClean="0">
                          <a:latin typeface="+mn-lt"/>
                        </a:rPr>
                        <a:t> </a:t>
                      </a:r>
                      <a:r>
                        <a:rPr lang="en-DE" sz="2800" b="0" strike="noStrike" spc="-1" dirty="0" smtClean="0">
                          <a:latin typeface="+mn-lt"/>
                        </a:rPr>
                        <a:t>–</a:t>
                      </a:r>
                      <a:r>
                        <a:rPr lang="en-US" sz="2800" b="0" strike="noStrike" spc="-1" dirty="0" smtClean="0">
                          <a:latin typeface="+mn-lt"/>
                        </a:rPr>
                        <a:t> 24</a:t>
                      </a:r>
                      <a:r>
                        <a:rPr lang="en-US" sz="2800" b="0" strike="noStrike" spc="-1" baseline="30000" dirty="0" smtClean="0">
                          <a:latin typeface="+mn-lt"/>
                        </a:rPr>
                        <a:t>th</a:t>
                      </a:r>
                      <a:r>
                        <a:rPr lang="en-US" sz="2800" b="0" strike="noStrike" spc="-1" dirty="0" smtClean="0">
                          <a:latin typeface="+mn-lt"/>
                        </a:rPr>
                        <a:t> May 2017</a:t>
                      </a:r>
                      <a:endParaRPr lang="en-US" sz="2800" b="0" strike="noStrike" spc="-1" dirty="0">
                        <a:latin typeface="+mn-lt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2800" b="0" strike="noStrike" spc="-1" dirty="0" smtClean="0">
                          <a:latin typeface="+mn-lt"/>
                        </a:rPr>
                        <a:t>ELIXIR </a:t>
                      </a:r>
                      <a:r>
                        <a:rPr lang="en-DE" sz="2800" b="0" strike="noStrike" spc="-1" dirty="0" smtClean="0">
                          <a:latin typeface="+mn-lt"/>
                        </a:rPr>
                        <a:t>–</a:t>
                      </a:r>
                      <a:r>
                        <a:rPr lang="en-US" sz="2800" b="0" strike="noStrike" spc="-1" dirty="0" smtClean="0">
                          <a:latin typeface="+mn-lt"/>
                        </a:rPr>
                        <a:t> training hackathon </a:t>
                      </a:r>
                      <a:endParaRPr lang="en-US" sz="2800" b="0" strike="noStrike" spc="-1" dirty="0">
                        <a:latin typeface="+mn-lt"/>
                      </a:endParaRPr>
                    </a:p>
                  </a:txBody>
                  <a:tcPr>
                    <a:lnL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2800" b="0" strike="noStrike" spc="-1" dirty="0" smtClean="0">
                          <a:latin typeface="+mn-lt"/>
                        </a:rPr>
                        <a:t>Cambridge</a:t>
                      </a:r>
                      <a:endParaRPr lang="en-US" sz="2800" b="0" strike="noStrike" spc="-1" dirty="0">
                        <a:latin typeface="+mn-lt"/>
                      </a:endParaRPr>
                    </a:p>
                  </a:txBody>
                  <a:tcPr>
                    <a:lnL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>
                      <a:solidFill>
                        <a:srgbClr val="000000"/>
                      </a:solidFill>
                    </a:lnR>
                    <a:lnT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9252930"/>
                  </a:ext>
                </a:extLst>
              </a:tr>
              <a:tr h="355793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2800" b="0" strike="noStrike" spc="-1" dirty="0">
                          <a:solidFill>
                            <a:srgbClr val="000000"/>
                          </a:solidFill>
                          <a:latin typeface="+mn-lt"/>
                        </a:rPr>
                        <a:t>14</a:t>
                      </a:r>
                      <a:r>
                        <a:rPr lang="en-US" sz="2800" b="0" strike="noStrike" spc="-1" baseline="30000" dirty="0">
                          <a:solidFill>
                            <a:srgbClr val="000000"/>
                          </a:solidFill>
                          <a:latin typeface="+mn-lt"/>
                        </a:rPr>
                        <a:t>th </a:t>
                      </a:r>
                      <a:r>
                        <a:rPr lang="en-US" sz="2800" b="0" strike="noStrike" spc="-1" dirty="0">
                          <a:solidFill>
                            <a:srgbClr val="000000"/>
                          </a:solidFill>
                          <a:latin typeface="+mn-lt"/>
                        </a:rPr>
                        <a:t>– 18</a:t>
                      </a:r>
                      <a:r>
                        <a:rPr lang="en-US" sz="2800" b="0" strike="noStrike" spc="-1" baseline="30000" dirty="0">
                          <a:solidFill>
                            <a:srgbClr val="000000"/>
                          </a:solidFill>
                          <a:latin typeface="+mn-lt"/>
                        </a:rPr>
                        <a:t>th</a:t>
                      </a:r>
                      <a:r>
                        <a:rPr lang="en-US" sz="2800" b="0" strike="noStrike" spc="-1" dirty="0">
                          <a:solidFill>
                            <a:srgbClr val="000000"/>
                          </a:solidFill>
                          <a:latin typeface="+mn-lt"/>
                        </a:rPr>
                        <a:t> Sep 2017 </a:t>
                      </a:r>
                      <a:endParaRPr lang="en-US" sz="2800" b="0" strike="noStrike" spc="-1" dirty="0">
                        <a:latin typeface="+mn-lt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2800" b="0" strike="noStrike" spc="-1" dirty="0">
                          <a:solidFill>
                            <a:srgbClr val="000000"/>
                          </a:solidFill>
                          <a:latin typeface="+mn-lt"/>
                        </a:rPr>
                        <a:t>Galaxy HTS data analysis workshop </a:t>
                      </a:r>
                      <a:endParaRPr lang="en-US" sz="2800" b="0" strike="noStrike" spc="-1" dirty="0">
                        <a:latin typeface="+mn-lt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2800" b="0" strike="noStrike" spc="-1">
                          <a:solidFill>
                            <a:srgbClr val="000000"/>
                          </a:solidFill>
                          <a:latin typeface="+mn-lt"/>
                        </a:rPr>
                        <a:t>Freiburg</a:t>
                      </a:r>
                      <a:endParaRPr lang="en-US" sz="2800" b="0" strike="noStrike" spc="-1">
                        <a:latin typeface="+mn-lt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5958">
                <a:tc gridSpan="3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800" b="1" strike="noStrike" spc="-1" dirty="0">
                          <a:solidFill>
                            <a:srgbClr val="000000"/>
                          </a:solidFill>
                          <a:latin typeface="+mn-lt"/>
                        </a:rPr>
                        <a:t>2017 / 2018 planned events</a:t>
                      </a:r>
                      <a:endParaRPr lang="en-US" sz="2800" b="0" strike="noStrike" spc="-1" dirty="0">
                        <a:latin typeface="+mn-lt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29FC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29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82061">
                <a:tc>
                  <a:txBody>
                    <a:bodyPr/>
                    <a:lstStyle/>
                    <a:p>
                      <a:pPr algn="l"/>
                      <a:r>
                        <a:rPr lang="en-US" sz="2800" dirty="0" smtClean="0">
                          <a:latin typeface="+mn-lt"/>
                        </a:rPr>
                        <a:t>18</a:t>
                      </a:r>
                      <a:r>
                        <a:rPr lang="en-US" sz="2800" baseline="30000" dirty="0" smtClean="0">
                          <a:latin typeface="+mn-lt"/>
                        </a:rPr>
                        <a:t>th</a:t>
                      </a:r>
                      <a:r>
                        <a:rPr lang="en-US" sz="2800" baseline="0" dirty="0" smtClean="0">
                          <a:latin typeface="+mn-lt"/>
                        </a:rPr>
                        <a:t> </a:t>
                      </a:r>
                      <a:r>
                        <a:rPr lang="en-DE" sz="2800" baseline="0" dirty="0" smtClean="0">
                          <a:latin typeface="+mn-lt"/>
                        </a:rPr>
                        <a:t>–</a:t>
                      </a:r>
                      <a:r>
                        <a:rPr lang="en-US" sz="2800" baseline="0" dirty="0" smtClean="0">
                          <a:latin typeface="+mn-lt"/>
                        </a:rPr>
                        <a:t> 23</a:t>
                      </a:r>
                      <a:r>
                        <a:rPr lang="en-US" sz="2800" baseline="30000" dirty="0" smtClean="0">
                          <a:latin typeface="+mn-lt"/>
                        </a:rPr>
                        <a:t>rd</a:t>
                      </a:r>
                      <a:r>
                        <a:rPr lang="en-US" sz="2800" baseline="0" dirty="0" smtClean="0">
                          <a:latin typeface="+mn-lt"/>
                        </a:rPr>
                        <a:t> Feb 2018</a:t>
                      </a:r>
                      <a:endParaRPr lang="en-US" sz="2800" dirty="0">
                        <a:latin typeface="+mn-lt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30274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latin typeface="+mn-lt"/>
                        </a:rPr>
                        <a:t>Galaxy HTS data analysis workshop</a:t>
                      </a:r>
                      <a:endParaRPr lang="en-US" sz="2800" b="0" strike="noStrike" spc="-1" dirty="0" smtClean="0">
                        <a:latin typeface="+mn-lt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 smtClean="0">
                          <a:latin typeface="+mn-lt"/>
                        </a:rPr>
                        <a:t>Freiburg</a:t>
                      </a:r>
                      <a:endParaRPr lang="en-US" sz="2800" dirty="0">
                        <a:latin typeface="+mn-lt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86471">
                <a:tc>
                  <a:txBody>
                    <a:bodyPr/>
                    <a:lstStyle/>
                    <a:p>
                      <a:pPr algn="l"/>
                      <a:endParaRPr lang="en-US" sz="2800" dirty="0">
                        <a:latin typeface="+mn-lt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 smtClean="0">
                          <a:latin typeface="+mn-lt"/>
                        </a:rPr>
                        <a:t>Hi-C and epigenetics workshop planned</a:t>
                      </a:r>
                      <a:endParaRPr lang="en-US" sz="2800" dirty="0">
                        <a:latin typeface="+mn-lt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 smtClean="0">
                          <a:latin typeface="+mn-lt"/>
                        </a:rPr>
                        <a:t>Freiburg</a:t>
                      </a:r>
                      <a:endParaRPr lang="en-US" sz="2800" dirty="0">
                        <a:latin typeface="+mn-lt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68" name="CustomShape 15"/>
          <p:cNvSpPr/>
          <p:nvPr/>
        </p:nvSpPr>
        <p:spPr>
          <a:xfrm>
            <a:off x="1234711" y="37606147"/>
            <a:ext cx="12477600" cy="238595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High-resolution TADs reveal DNA sequences underlying genome organization in flies.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doi</a:t>
            </a: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: 10.1101/115063</a:t>
            </a:r>
            <a:endParaRPr lang="en-US" sz="1800" b="0" strike="noStrike" spc="-1" dirty="0"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lang="en-US" sz="18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Jupyter</a:t>
            </a: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and Galaxy: Easing entry barriers into complex data analyses for biomedical researchers. </a:t>
            </a:r>
            <a:endParaRPr lang="en-US" sz="1800" b="0" strike="noStrike" spc="-1" dirty="0"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doi</a:t>
            </a: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: 10.1371/journal.pcbi.1005425</a:t>
            </a:r>
            <a:endParaRPr lang="en-US" sz="1800" b="0" strike="noStrike" spc="-1" dirty="0"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The RNA workbench: best practices for RNA and high-throughput sequencing bioinformatics in Galaxy</a:t>
            </a:r>
            <a:endParaRPr lang="en-US" sz="1800" b="0" strike="noStrike" spc="-1" dirty="0"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doi</a:t>
            </a: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: </a:t>
            </a:r>
            <a:r>
              <a:rPr lang="en-US" sz="1800" b="0" strike="noStrike" spc="-1" dirty="0" smtClean="0">
                <a:solidFill>
                  <a:srgbClr val="000000"/>
                </a:solidFill>
                <a:latin typeface="Arial"/>
                <a:ea typeface="DejaVu Sans"/>
              </a:rPr>
              <a:t>10.1093/</a:t>
            </a:r>
            <a:r>
              <a:rPr lang="en-US" sz="1800" b="0" strike="noStrike" spc="-1" dirty="0" err="1" smtClean="0">
                <a:solidFill>
                  <a:srgbClr val="000000"/>
                </a:solidFill>
                <a:latin typeface="Arial"/>
                <a:ea typeface="DejaVu Sans"/>
              </a:rPr>
              <a:t>nar</a:t>
            </a:r>
            <a:r>
              <a:rPr lang="en-US" sz="1800" b="0" strike="noStrike" spc="-1" dirty="0" smtClean="0">
                <a:solidFill>
                  <a:srgbClr val="000000"/>
                </a:solidFill>
                <a:latin typeface="Arial"/>
                <a:ea typeface="DejaVu Sans"/>
              </a:rPr>
              <a:t>/gkx409</a:t>
            </a:r>
          </a:p>
          <a:p>
            <a:pPr algn="just">
              <a:lnSpc>
                <a:spcPct val="100000"/>
              </a:lnSpc>
            </a:pPr>
            <a:r>
              <a:rPr lang="en-US" sz="1800" spc="-1" dirty="0" err="1">
                <a:solidFill>
                  <a:srgbClr val="000000"/>
                </a:solidFill>
                <a:latin typeface="Arial"/>
                <a:ea typeface="DejaVu Sans"/>
              </a:rPr>
              <a:t>BioContainers</a:t>
            </a:r>
            <a:r>
              <a:rPr lang="en-US" sz="1800" spc="-1" dirty="0">
                <a:solidFill>
                  <a:srgbClr val="000000"/>
                </a:solidFill>
                <a:latin typeface="Arial"/>
                <a:ea typeface="DejaVu Sans"/>
              </a:rPr>
              <a:t>: an open-source and community-driven framework for software </a:t>
            </a:r>
            <a:r>
              <a:rPr lang="en-US" sz="1800" spc="-1" dirty="0" smtClean="0">
                <a:solidFill>
                  <a:srgbClr val="000000"/>
                </a:solidFill>
                <a:latin typeface="Arial"/>
                <a:ea typeface="DejaVu Sans"/>
              </a:rPr>
              <a:t>standardization</a:t>
            </a:r>
          </a:p>
          <a:p>
            <a:pPr algn="just">
              <a:lnSpc>
                <a:spcPct val="100000"/>
              </a:lnSpc>
            </a:pPr>
            <a:r>
              <a:rPr lang="en-US" sz="1800" spc="-1" dirty="0" smtClean="0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lang="en-US" sz="1800" spc="-1" dirty="0" err="1" smtClean="0">
                <a:solidFill>
                  <a:srgbClr val="000000"/>
                </a:solidFill>
                <a:latin typeface="Arial"/>
                <a:ea typeface="DejaVu Sans"/>
              </a:rPr>
              <a:t>doi</a:t>
            </a:r>
            <a:r>
              <a:rPr lang="en-US" sz="1800" spc="-1" dirty="0">
                <a:solidFill>
                  <a:srgbClr val="000000"/>
                </a:solidFill>
                <a:latin typeface="Arial"/>
                <a:ea typeface="DejaVu Sans"/>
              </a:rPr>
              <a:t>: 10.1093/bioinformatics/btx192</a:t>
            </a:r>
            <a:endParaRPr lang="en-US" sz="1800" b="0" strike="noStrike" spc="-1" dirty="0" smtClean="0">
              <a:solidFill>
                <a:srgbClr val="000000"/>
              </a:solidFill>
              <a:latin typeface="Arial"/>
              <a:ea typeface="DejaVu Sans"/>
            </a:endParaRPr>
          </a:p>
          <a:p>
            <a:pPr algn="just"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</p:txBody>
      </p:sp>
      <p:pic>
        <p:nvPicPr>
          <p:cNvPr id="70" name="Grafik 70"/>
          <p:cNvPicPr/>
          <p:nvPr/>
        </p:nvPicPr>
        <p:blipFill>
          <a:blip r:embed="rId15"/>
          <a:stretch/>
        </p:blipFill>
        <p:spPr>
          <a:xfrm>
            <a:off x="20911320" y="129960"/>
            <a:ext cx="2561760" cy="2561760"/>
          </a:xfrm>
          <a:prstGeom prst="rect">
            <a:avLst/>
          </a:prstGeom>
          <a:ln>
            <a:noFill/>
          </a:ln>
        </p:spPr>
      </p:pic>
      <p:pic>
        <p:nvPicPr>
          <p:cNvPr id="71" name="Grafik 59"/>
          <p:cNvPicPr/>
          <p:nvPr/>
        </p:nvPicPr>
        <p:blipFill>
          <a:blip r:embed="rId16"/>
          <a:stretch/>
        </p:blipFill>
        <p:spPr>
          <a:xfrm>
            <a:off x="23604120" y="620640"/>
            <a:ext cx="1928160" cy="1917720"/>
          </a:xfrm>
          <a:prstGeom prst="rect">
            <a:avLst/>
          </a:prstGeom>
          <a:ln>
            <a:noFill/>
          </a:ln>
        </p:spPr>
      </p:pic>
      <p:pic>
        <p:nvPicPr>
          <p:cNvPr id="72" name="Grafik 58"/>
          <p:cNvPicPr/>
          <p:nvPr/>
        </p:nvPicPr>
        <p:blipFill>
          <a:blip r:embed="rId17"/>
          <a:stretch/>
        </p:blipFill>
        <p:spPr>
          <a:xfrm>
            <a:off x="25896600" y="600480"/>
            <a:ext cx="3787200" cy="16434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29534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-Design">
  <a:themeElements>
    <a:clrScheme name="Office-Design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Benutzerdefiniert 2">
      <a:majorFont>
        <a:latin typeface="Cambria"/>
        <a:ea typeface=""/>
        <a:cs typeface=""/>
      </a:majorFont>
      <a:minorFont>
        <a:latin typeface="Cambria"/>
        <a:ea typeface=""/>
        <a:cs typeface=""/>
      </a:minorFont>
    </a:fontScheme>
    <a:fmtScheme name="Office-Design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68</TotalTime>
  <Words>498</Words>
  <Application>Microsoft Office PowerPoint</Application>
  <PresentationFormat>Custom</PresentationFormat>
  <Paragraphs>135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10" baseType="lpstr">
      <vt:lpstr>Arial</vt:lpstr>
      <vt:lpstr>Calibri</vt:lpstr>
      <vt:lpstr>Cambria</vt:lpstr>
      <vt:lpstr>DejaVu Sans</vt:lpstr>
      <vt:lpstr>ＭＳ 明朝</vt:lpstr>
      <vt:lpstr>Symbol</vt:lpstr>
      <vt:lpstr>Times-Roman</vt:lpstr>
      <vt:lpstr>Wingdings</vt:lpstr>
      <vt:lpstr>Office-Design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Cornelia Pflanz</dc:creator>
  <cp:lastModifiedBy>Windows User</cp:lastModifiedBy>
  <cp:revision>114</cp:revision>
  <cp:lastPrinted>2017-08-07T12:06:13Z</cp:lastPrinted>
  <dcterms:created xsi:type="dcterms:W3CDTF">2017-04-24T13:23:08Z</dcterms:created>
  <dcterms:modified xsi:type="dcterms:W3CDTF">2017-09-07T14:17:04Z</dcterms:modified>
</cp:coreProperties>
</file>